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Average"/>
      <p:regular r:id="rId25"/>
    </p:embeddedFont>
    <p:embeddedFont>
      <p:font typeface="Oswald"/>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regular.fntdata"/><Relationship Id="rId25" Type="http://schemas.openxmlformats.org/officeDocument/2006/relationships/font" Target="fonts/Average-regular.fntdata"/><Relationship Id="rId27"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45bec60b3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45bec60b3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5bec60b35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5bec60b35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5ca56e39e_1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5ca56e39e_1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5ca56e39e_1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5ca56e39e_1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6d3259f1b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6d3259f1b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6d3259f1b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6d3259f1b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6d3259f1b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6d3259f1b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6d3259f1b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6d3259f1b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5c80b60e3_7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5c80b60e3_7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5bec60b35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5bec60b35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45ca56e39e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45ca56e39e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Initially working as a producer of electronic product. Sony soon branched out into various markets such as gaming, Movie, Music, Healthcare, Financial Service and even Insurance.</a:t>
            </a:r>
            <a:endParaRPr sz="1200">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5ca56e39e_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5ca56e39e_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In 1999 Took the first step in entering the AI market with the launch of Aibo</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However, in 2005, Sony experienced structural challenges as the company became too large and diverse, management became fragmented. The company suffered from certain market forces that affected its ability to compete. With the aim to generate profit, CEO Howard Stringer decided to discontinue the production.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5ca56e39e_1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5ca56e39e_1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5ca56e39e_7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5ca56e39e_7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5-Year average for Revenues: 4.67%</a:t>
            </a:r>
            <a:endParaRPr/>
          </a:p>
          <a:p>
            <a:pPr indent="0" lvl="0" marL="0" rtl="0" algn="l">
              <a:spcBef>
                <a:spcPts val="0"/>
              </a:spcBef>
              <a:spcAft>
                <a:spcPts val="0"/>
              </a:spcAft>
              <a:buNone/>
            </a:pPr>
            <a:r>
              <a:rPr lang="en"/>
              <a:t>5-Year average for Gross Profit: 231.33 %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5ca56e39e_1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5ca56e39e_1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5ca56e39e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5ca56e39e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5bec60b35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5bec60b35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latin typeface="Times New Roman"/>
                <a:ea typeface="Times New Roman"/>
                <a:cs typeface="Times New Roman"/>
                <a:sym typeface="Times New Roman"/>
              </a:rPr>
              <a:t>1. Customer acceptance </a:t>
            </a:r>
            <a:endParaRPr b="1">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a:latin typeface="Times New Roman"/>
                <a:ea typeface="Times New Roman"/>
                <a:cs typeface="Times New Roman"/>
                <a:sym typeface="Times New Roman"/>
              </a:rPr>
              <a:t> The research showed that “when asked about their opinion of developing of robot caregivers for older adults, about 47% of American adults were worried about that, whereas 44% percent were enthusiastic (Pew Research Center).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a:latin typeface="Times New Roman"/>
                <a:ea typeface="Times New Roman"/>
                <a:cs typeface="Times New Roman"/>
                <a:sym typeface="Times New Roman"/>
              </a:rPr>
              <a:t>2. Tax reform impact</a:t>
            </a:r>
            <a:endParaRPr b="1">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 </a:t>
            </a:r>
            <a:r>
              <a:rPr lang="en">
                <a:highlight>
                  <a:srgbClr val="FFFFFF"/>
                </a:highlight>
                <a:latin typeface="Times New Roman"/>
                <a:ea typeface="Times New Roman"/>
                <a:cs typeface="Times New Roman"/>
                <a:sym typeface="Times New Roman"/>
              </a:rPr>
              <a:t>“American companies currently attribute about $2.8 trillion to their overseas units. The new law requires them to bring the money back to the United States — or to “repatriate” it — but at reduced tax rates as low as 8 percent ” (The New York Times). </a:t>
            </a:r>
            <a:endParaRPr>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solidFill>
                  <a:srgbClr val="343434"/>
                </a:solidFill>
                <a:latin typeface="Times New Roman"/>
                <a:ea typeface="Times New Roman"/>
                <a:cs typeface="Times New Roman"/>
                <a:sym typeface="Times New Roman"/>
              </a:rPr>
              <a:t> </a:t>
            </a:r>
            <a:endParaRPr>
              <a:solidFill>
                <a:srgbClr val="343434"/>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5bec60b3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5bec60b3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343434"/>
                </a:solidFill>
                <a:latin typeface="Times New Roman"/>
                <a:ea typeface="Times New Roman"/>
                <a:cs typeface="Times New Roman"/>
                <a:sym typeface="Times New Roman"/>
              </a:rPr>
              <a:t>Risk controls: </a:t>
            </a:r>
            <a:endParaRPr b="1">
              <a:solidFill>
                <a:srgbClr val="343434"/>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a:solidFill>
                  <a:srgbClr val="343434"/>
                </a:solidFill>
                <a:latin typeface="Times New Roman"/>
                <a:ea typeface="Times New Roman"/>
                <a:cs typeface="Times New Roman"/>
                <a:sym typeface="Times New Roman"/>
              </a:rPr>
              <a:t>Improve customers’ acceptance:</a:t>
            </a:r>
            <a:r>
              <a:rPr lang="en">
                <a:solidFill>
                  <a:srgbClr val="343434"/>
                </a:solidFill>
                <a:latin typeface="Times New Roman"/>
                <a:ea typeface="Times New Roman"/>
                <a:cs typeface="Times New Roman"/>
                <a:sym typeface="Times New Roman"/>
              </a:rPr>
              <a:t> Open the “black box”, be more transparent about how robot dog works. Increasing transparency about the government requests and supervision </a:t>
            </a:r>
            <a:r>
              <a:rPr lang="en">
                <a:solidFill>
                  <a:srgbClr val="343434"/>
                </a:solidFill>
                <a:latin typeface="Times New Roman"/>
                <a:ea typeface="Times New Roman"/>
                <a:cs typeface="Times New Roman"/>
                <a:sym typeface="Times New Roman"/>
              </a:rPr>
              <a:t>disclosures</a:t>
            </a:r>
            <a:r>
              <a:rPr lang="en">
                <a:solidFill>
                  <a:srgbClr val="343434"/>
                </a:solidFill>
                <a:latin typeface="Times New Roman"/>
                <a:ea typeface="Times New Roman"/>
                <a:cs typeface="Times New Roman"/>
                <a:sym typeface="Times New Roman"/>
              </a:rPr>
              <a:t> could build a trust between Sony and its customers, as well as helping them to build a better understanding of AIBO (“</a:t>
            </a:r>
            <a:r>
              <a:rPr lang="en">
                <a:solidFill>
                  <a:srgbClr val="141414"/>
                </a:solidFill>
                <a:latin typeface="Times New Roman"/>
                <a:ea typeface="Times New Roman"/>
                <a:cs typeface="Times New Roman"/>
                <a:sym typeface="Times New Roman"/>
              </a:rPr>
              <a:t>People Don't Trust AI--Here's How We Can Change That”). </a:t>
            </a:r>
            <a:endParaRPr>
              <a:solidFill>
                <a:srgbClr val="141414"/>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a:solidFill>
                  <a:srgbClr val="141414"/>
                </a:solidFill>
                <a:latin typeface="Times New Roman"/>
                <a:ea typeface="Times New Roman"/>
                <a:cs typeface="Times New Roman"/>
                <a:sym typeface="Times New Roman"/>
              </a:rPr>
              <a:t> </a:t>
            </a:r>
            <a:endParaRPr>
              <a:solidFill>
                <a:srgbClr val="141414"/>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a:solidFill>
                  <a:srgbClr val="141414"/>
                </a:solidFill>
                <a:latin typeface="Times New Roman"/>
                <a:ea typeface="Times New Roman"/>
                <a:cs typeface="Times New Roman"/>
                <a:sym typeface="Times New Roman"/>
              </a:rPr>
              <a:t>Tax reform impact: </a:t>
            </a:r>
            <a:r>
              <a:rPr lang="en">
                <a:solidFill>
                  <a:srgbClr val="141414"/>
                </a:solidFill>
                <a:latin typeface="Times New Roman"/>
                <a:ea typeface="Times New Roman"/>
                <a:cs typeface="Times New Roman"/>
                <a:sym typeface="Times New Roman"/>
              </a:rPr>
              <a:t>consult with tax professionals; do more additional tax research and planning.  </a:t>
            </a:r>
            <a:endParaRPr>
              <a:solidFill>
                <a:srgbClr val="141414"/>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a:solidFill>
                  <a:srgbClr val="141414"/>
                </a:solidFill>
                <a:latin typeface="Times New Roman"/>
                <a:ea typeface="Times New Roman"/>
                <a:cs typeface="Times New Roman"/>
                <a:sym typeface="Times New Roman"/>
              </a:rPr>
              <a:t> </a:t>
            </a:r>
            <a:endParaRPr b="1">
              <a:solidFill>
                <a:srgbClr val="141414"/>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lang="en">
                <a:solidFill>
                  <a:srgbClr val="141414"/>
                </a:solidFill>
                <a:latin typeface="Times New Roman"/>
                <a:ea typeface="Times New Roman"/>
                <a:cs typeface="Times New Roman"/>
                <a:sym typeface="Times New Roman"/>
              </a:rPr>
              <a:t>Management risk control: </a:t>
            </a:r>
            <a:r>
              <a:rPr lang="en">
                <a:solidFill>
                  <a:srgbClr val="141414"/>
                </a:solidFill>
                <a:latin typeface="Times New Roman"/>
                <a:ea typeface="Times New Roman"/>
                <a:cs typeface="Times New Roman"/>
                <a:sym typeface="Times New Roman"/>
              </a:rPr>
              <a:t>According</a:t>
            </a:r>
            <a:r>
              <a:rPr lang="en">
                <a:solidFill>
                  <a:srgbClr val="141414"/>
                </a:solidFill>
                <a:latin typeface="Times New Roman"/>
                <a:ea typeface="Times New Roman"/>
                <a:cs typeface="Times New Roman"/>
                <a:sym typeface="Times New Roman"/>
              </a:rPr>
              <a:t> to</a:t>
            </a:r>
            <a:r>
              <a:rPr b="1" lang="en">
                <a:solidFill>
                  <a:srgbClr val="141414"/>
                </a:solidFill>
                <a:latin typeface="Times New Roman"/>
                <a:ea typeface="Times New Roman"/>
                <a:cs typeface="Times New Roman"/>
                <a:sym typeface="Times New Roman"/>
              </a:rPr>
              <a:t> </a:t>
            </a:r>
            <a:r>
              <a:rPr lang="en">
                <a:solidFill>
                  <a:srgbClr val="141414"/>
                </a:solidFill>
                <a:latin typeface="Times New Roman"/>
                <a:ea typeface="Times New Roman"/>
                <a:cs typeface="Times New Roman"/>
                <a:sym typeface="Times New Roman"/>
              </a:rPr>
              <a:t>Sony’s official website, each Sony Group business unit and corporation division is expected to review and assess business risks and to detect, communicate, evaluate and respond to risk on a regular basis. </a:t>
            </a:r>
            <a:endParaRPr>
              <a:solidFill>
                <a:srgbClr val="141414"/>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a:solidFill>
                  <a:srgbClr val="141414"/>
                </a:solidFill>
                <a:latin typeface="Times New Roman"/>
                <a:ea typeface="Times New Roman"/>
                <a:cs typeface="Times New Roman"/>
                <a:sym typeface="Times New Roman"/>
              </a:rPr>
              <a:t> </a:t>
            </a:r>
            <a:endParaRPr>
              <a:solidFill>
                <a:srgbClr val="141414"/>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gif"/><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jpg"/><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idc.com/research/viewtoc.jsp?containerId=US41864316" TargetMode="External"/><Relationship Id="rId4" Type="http://schemas.openxmlformats.org/officeDocument/2006/relationships/hyperlink" Target="https://www.idc.com/research/viewtoc.jsp?containerId=US41864316" TargetMode="External"/><Relationship Id="rId5"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healthcapital.com/hcc/newsletter/05_17/PDF/AI.pdf" TargetMode="External"/><Relationship Id="rId4" Type="http://schemas.openxmlformats.org/officeDocument/2006/relationships/hyperlink" Target="https://iapp.org/media/pdf/resource_center/ai-and-privacy.pdf" TargetMode="External"/><Relationship Id="rId5" Type="http://schemas.openxmlformats.org/officeDocument/2006/relationships/hyperlink" Target="https://www.scientificamerican.com/article/people-dont-trust-ai-heres-how-we-can-change-that/" TargetMode="External"/><Relationship Id="rId6" Type="http://schemas.openxmlformats.org/officeDocument/2006/relationships/hyperlink" Target="https://www-statista-com.proxy.cityu.edu/statistics/780310/us-adults-attitude-towards-automation/" TargetMode="External"/><Relationship Id="rId7" Type="http://schemas.openxmlformats.org/officeDocument/2006/relationships/hyperlink" Target="https://www.nytimes.com/2018/01/04/business/corporate-tax-cuts.html" TargetMode="External"/><Relationship Id="rId8" Type="http://schemas.openxmlformats.org/officeDocument/2006/relationships/hyperlink" Target="https://www.statista.com/statistics/739101/sony-research-and-development-expens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11.jpg"/><Relationship Id="rId5" Type="http://schemas.openxmlformats.org/officeDocument/2006/relationships/image" Target="../media/image18.jpg"/><Relationship Id="rId6" Type="http://schemas.openxmlformats.org/officeDocument/2006/relationships/image" Target="../media/image6.jpg"/><Relationship Id="rId7"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90163" y="0"/>
            <a:ext cx="8520600" cy="11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Case Analysis: Sony Corporation </a:t>
            </a:r>
            <a:endParaRPr b="1"/>
          </a:p>
        </p:txBody>
      </p:sp>
      <p:sp>
        <p:nvSpPr>
          <p:cNvPr id="60" name="Google Shape;60;p13"/>
          <p:cNvSpPr txBox="1"/>
          <p:nvPr>
            <p:ph idx="1" type="subTitle"/>
          </p:nvPr>
        </p:nvSpPr>
        <p:spPr>
          <a:xfrm>
            <a:off x="335725" y="4186625"/>
            <a:ext cx="8629500" cy="85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rPr>
              <a:t>Orange Team:     Minh Truong Nguyen, Clark Jason Ngo, Jasveer Kaur </a:t>
            </a:r>
            <a:endParaRPr>
              <a:solidFill>
                <a:srgbClr val="EFEFEF"/>
              </a:solidFill>
            </a:endParaRPr>
          </a:p>
          <a:p>
            <a:pPr indent="0" lvl="0" marL="0" rtl="0" algn="l">
              <a:spcBef>
                <a:spcPts val="0"/>
              </a:spcBef>
              <a:spcAft>
                <a:spcPts val="0"/>
              </a:spcAft>
              <a:buNone/>
            </a:pPr>
            <a:r>
              <a:rPr lang="en">
                <a:solidFill>
                  <a:srgbClr val="EFEFEF"/>
                </a:solidFill>
              </a:rPr>
              <a:t>                             Nailia Gibadullina, Tuan Khai Tran, Yang (Cecilia) Li</a:t>
            </a:r>
            <a:endParaRPr>
              <a:solidFill>
                <a:srgbClr val="EFEFEF"/>
              </a:solidFill>
            </a:endParaRPr>
          </a:p>
          <a:p>
            <a:pPr indent="0" lvl="0" marL="0" rtl="0" algn="ctr">
              <a:spcBef>
                <a:spcPts val="0"/>
              </a:spcBef>
              <a:spcAft>
                <a:spcPts val="0"/>
              </a:spcAft>
              <a:buNone/>
            </a:pPr>
            <a:r>
              <a:t/>
            </a:r>
            <a:endParaRPr>
              <a:solidFill>
                <a:srgbClr val="F9CB9C"/>
              </a:solidFill>
            </a:endParaRPr>
          </a:p>
          <a:p>
            <a:pPr indent="0" lvl="0" marL="0" rtl="0" algn="l">
              <a:spcBef>
                <a:spcPts val="0"/>
              </a:spcBef>
              <a:spcAft>
                <a:spcPts val="0"/>
              </a:spcAft>
              <a:buNone/>
            </a:pPr>
            <a:r>
              <a:rPr lang="en">
                <a:solidFill>
                  <a:srgbClr val="F9CB9C"/>
                </a:solidFill>
              </a:rPr>
              <a:t> </a:t>
            </a:r>
            <a:endParaRPr>
              <a:solidFill>
                <a:srgbClr val="F9CB9C"/>
              </a:solidFill>
            </a:endParaRPr>
          </a:p>
        </p:txBody>
      </p:sp>
      <p:sp>
        <p:nvSpPr>
          <p:cNvPr id="61" name="Google Shape;61;p13"/>
          <p:cNvSpPr txBox="1"/>
          <p:nvPr/>
        </p:nvSpPr>
        <p:spPr>
          <a:xfrm flipH="1" rot="10800000">
            <a:off x="3218125" y="2277599"/>
            <a:ext cx="2864700" cy="148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D9D9D9"/>
                </a:solidFill>
                <a:latin typeface="Average"/>
                <a:ea typeface="Average"/>
                <a:cs typeface="Average"/>
                <a:sym typeface="Average"/>
              </a:rPr>
              <a:t>November 9, 2018</a:t>
            </a:r>
            <a:endParaRPr sz="1800">
              <a:solidFill>
                <a:srgbClr val="D9D9D9"/>
              </a:solidFill>
            </a:endParaRPr>
          </a:p>
        </p:txBody>
      </p:sp>
      <p:pic>
        <p:nvPicPr>
          <p:cNvPr id="62" name="Google Shape;62;p13"/>
          <p:cNvPicPr preferRelativeResize="0"/>
          <p:nvPr/>
        </p:nvPicPr>
        <p:blipFill>
          <a:blip r:embed="rId3">
            <a:alphaModFix/>
          </a:blip>
          <a:stretch>
            <a:fillRect/>
          </a:stretch>
        </p:blipFill>
        <p:spPr>
          <a:xfrm>
            <a:off x="3115350" y="1250388"/>
            <a:ext cx="2913312" cy="22100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108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b="1" lang="en" sz="3600"/>
              <a:t>Legal Analysis  </a:t>
            </a:r>
            <a:endParaRPr b="1" sz="3600"/>
          </a:p>
        </p:txBody>
      </p:sp>
      <p:sp>
        <p:nvSpPr>
          <p:cNvPr id="126" name="Google Shape;126;p22"/>
          <p:cNvSpPr txBox="1"/>
          <p:nvPr>
            <p:ph idx="1" type="body"/>
          </p:nvPr>
        </p:nvSpPr>
        <p:spPr>
          <a:xfrm>
            <a:off x="457550" y="1349200"/>
            <a:ext cx="5080500" cy="33942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Clr>
                <a:srgbClr val="FFFFFF"/>
              </a:buClr>
              <a:buSzPts val="2400"/>
              <a:buFont typeface="Oswald"/>
              <a:buChar char="●"/>
            </a:pPr>
            <a:r>
              <a:rPr lang="en" sz="2400">
                <a:solidFill>
                  <a:srgbClr val="FFFFFF"/>
                </a:solidFill>
                <a:latin typeface="Oswald"/>
                <a:ea typeface="Oswald"/>
                <a:cs typeface="Oswald"/>
                <a:sym typeface="Oswald"/>
              </a:rPr>
              <a:t>Data Protection </a:t>
            </a:r>
            <a:endParaRPr sz="2400">
              <a:solidFill>
                <a:srgbClr val="FFFFFF"/>
              </a:solidFill>
              <a:latin typeface="Oswald"/>
              <a:ea typeface="Oswald"/>
              <a:cs typeface="Oswald"/>
              <a:sym typeface="Oswald"/>
            </a:endParaRPr>
          </a:p>
          <a:p>
            <a:pPr indent="-381000" lvl="0" marL="457200" rtl="0" algn="l">
              <a:lnSpc>
                <a:spcPct val="200000"/>
              </a:lnSpc>
              <a:spcBef>
                <a:spcPts val="0"/>
              </a:spcBef>
              <a:spcAft>
                <a:spcPts val="0"/>
              </a:spcAft>
              <a:buClr>
                <a:srgbClr val="FFFFFF"/>
              </a:buClr>
              <a:buSzPts val="2400"/>
              <a:buFont typeface="Oswald"/>
              <a:buChar char="●"/>
            </a:pPr>
            <a:r>
              <a:rPr lang="en" sz="2400">
                <a:solidFill>
                  <a:srgbClr val="FFFFFF"/>
                </a:solidFill>
                <a:latin typeface="Oswald"/>
                <a:ea typeface="Oswald"/>
                <a:cs typeface="Oswald"/>
                <a:sym typeface="Oswald"/>
              </a:rPr>
              <a:t>The U.S. market has high concerns for privacy</a:t>
            </a:r>
            <a:endParaRPr sz="2400">
              <a:solidFill>
                <a:srgbClr val="FFFFFF"/>
              </a:solidFill>
              <a:latin typeface="Oswald"/>
              <a:ea typeface="Oswald"/>
              <a:cs typeface="Oswald"/>
              <a:sym typeface="Oswald"/>
            </a:endParaRPr>
          </a:p>
          <a:p>
            <a:pPr indent="-381000" lvl="0" marL="457200" rtl="0" algn="l">
              <a:lnSpc>
                <a:spcPct val="200000"/>
              </a:lnSpc>
              <a:spcBef>
                <a:spcPts val="0"/>
              </a:spcBef>
              <a:spcAft>
                <a:spcPts val="0"/>
              </a:spcAft>
              <a:buClr>
                <a:srgbClr val="FFFFFF"/>
              </a:buClr>
              <a:buSzPts val="2400"/>
              <a:buFont typeface="Oswald"/>
              <a:buChar char="●"/>
            </a:pPr>
            <a:r>
              <a:rPr lang="en" sz="2400">
                <a:solidFill>
                  <a:srgbClr val="FFFFFF"/>
                </a:solidFill>
                <a:latin typeface="Oswald"/>
                <a:ea typeface="Oswald"/>
                <a:cs typeface="Oswald"/>
                <a:sym typeface="Oswald"/>
              </a:rPr>
              <a:t>Make use of the GDPR</a:t>
            </a:r>
            <a:endParaRPr sz="2400">
              <a:solidFill>
                <a:srgbClr val="FFFFFF"/>
              </a:solidFill>
              <a:latin typeface="Oswald"/>
              <a:ea typeface="Oswald"/>
              <a:cs typeface="Oswald"/>
              <a:sym typeface="Oswald"/>
            </a:endParaRPr>
          </a:p>
          <a:p>
            <a:pPr indent="-381000" lvl="0" marL="457200" rtl="0" algn="l">
              <a:lnSpc>
                <a:spcPct val="200000"/>
              </a:lnSpc>
              <a:spcBef>
                <a:spcPts val="0"/>
              </a:spcBef>
              <a:spcAft>
                <a:spcPts val="0"/>
              </a:spcAft>
              <a:buClr>
                <a:srgbClr val="FFFFFF"/>
              </a:buClr>
              <a:buSzPts val="2400"/>
              <a:buFont typeface="Oswald"/>
              <a:buChar char="●"/>
            </a:pPr>
            <a:r>
              <a:rPr lang="en" sz="2400">
                <a:solidFill>
                  <a:srgbClr val="FFFFFF"/>
                </a:solidFill>
                <a:latin typeface="Oswald"/>
                <a:ea typeface="Oswald"/>
                <a:cs typeface="Oswald"/>
                <a:sym typeface="Oswald"/>
              </a:rPr>
              <a:t>Competitive Advantages</a:t>
            </a:r>
            <a:endParaRPr sz="2400">
              <a:solidFill>
                <a:srgbClr val="FFFFFF"/>
              </a:solidFill>
              <a:latin typeface="Oswald"/>
              <a:ea typeface="Oswald"/>
              <a:cs typeface="Oswald"/>
              <a:sym typeface="Oswald"/>
            </a:endParaRPr>
          </a:p>
        </p:txBody>
      </p:sp>
      <p:pic>
        <p:nvPicPr>
          <p:cNvPr id="127" name="Google Shape;127;p22"/>
          <p:cNvPicPr preferRelativeResize="0"/>
          <p:nvPr/>
        </p:nvPicPr>
        <p:blipFill>
          <a:blip r:embed="rId3">
            <a:alphaModFix/>
          </a:blip>
          <a:stretch>
            <a:fillRect/>
          </a:stretch>
        </p:blipFill>
        <p:spPr>
          <a:xfrm>
            <a:off x="6099250" y="1174427"/>
            <a:ext cx="1085224" cy="1085225"/>
          </a:xfrm>
          <a:prstGeom prst="rect">
            <a:avLst/>
          </a:prstGeom>
          <a:noFill/>
          <a:ln>
            <a:noFill/>
          </a:ln>
        </p:spPr>
      </p:pic>
      <p:pic>
        <p:nvPicPr>
          <p:cNvPr id="128" name="Google Shape;128;p22"/>
          <p:cNvPicPr preferRelativeResize="0"/>
          <p:nvPr/>
        </p:nvPicPr>
        <p:blipFill>
          <a:blip r:embed="rId4">
            <a:alphaModFix/>
          </a:blip>
          <a:stretch>
            <a:fillRect/>
          </a:stretch>
        </p:blipFill>
        <p:spPr>
          <a:xfrm>
            <a:off x="5783775" y="2432379"/>
            <a:ext cx="3048524" cy="17147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0" y="221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b="1" lang="en"/>
              <a:t> Focus on Medical Diagnosis as a </a:t>
            </a:r>
            <a:r>
              <a:rPr b="1" lang="en"/>
              <a:t>Solution</a:t>
            </a:r>
            <a:r>
              <a:rPr b="1" lang="en"/>
              <a:t> </a:t>
            </a:r>
            <a:endParaRPr b="1"/>
          </a:p>
        </p:txBody>
      </p:sp>
      <p:pic>
        <p:nvPicPr>
          <p:cNvPr id="134" name="Google Shape;134;p23"/>
          <p:cNvPicPr preferRelativeResize="0"/>
          <p:nvPr/>
        </p:nvPicPr>
        <p:blipFill rotWithShape="1">
          <a:blip r:embed="rId3">
            <a:alphaModFix/>
          </a:blip>
          <a:srcRect b="6369" l="3544" r="4400" t="-6370"/>
          <a:stretch/>
        </p:blipFill>
        <p:spPr>
          <a:xfrm>
            <a:off x="4425875" y="1073125"/>
            <a:ext cx="4625175" cy="2828100"/>
          </a:xfrm>
          <a:prstGeom prst="rect">
            <a:avLst/>
          </a:prstGeom>
          <a:noFill/>
          <a:ln>
            <a:noFill/>
          </a:ln>
        </p:spPr>
      </p:pic>
      <p:pic>
        <p:nvPicPr>
          <p:cNvPr id="135" name="Google Shape;135;p23"/>
          <p:cNvPicPr preferRelativeResize="0"/>
          <p:nvPr/>
        </p:nvPicPr>
        <p:blipFill>
          <a:blip r:embed="rId4">
            <a:alphaModFix/>
          </a:blip>
          <a:stretch>
            <a:fillRect/>
          </a:stretch>
        </p:blipFill>
        <p:spPr>
          <a:xfrm>
            <a:off x="112775" y="1242300"/>
            <a:ext cx="4459224" cy="2658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48350" y="2678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How the Data is Collected?</a:t>
            </a:r>
            <a:endParaRPr b="1"/>
          </a:p>
        </p:txBody>
      </p:sp>
      <p:sp>
        <p:nvSpPr>
          <p:cNvPr id="141" name="Google Shape;141;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Oswald"/>
              <a:buChar char="●"/>
            </a:pPr>
            <a:r>
              <a:rPr lang="en" sz="2400">
                <a:solidFill>
                  <a:srgbClr val="FFFFFF"/>
                </a:solidFill>
                <a:latin typeface="Oswald"/>
                <a:ea typeface="Oswald"/>
                <a:cs typeface="Oswald"/>
                <a:sym typeface="Oswald"/>
              </a:rPr>
              <a:t>Sensors</a:t>
            </a:r>
            <a:endParaRPr sz="2400">
              <a:solidFill>
                <a:srgbClr val="FFFFFF"/>
              </a:solidFill>
              <a:latin typeface="Oswald"/>
              <a:ea typeface="Oswald"/>
              <a:cs typeface="Oswald"/>
              <a:sym typeface="Oswald"/>
            </a:endParaRPr>
          </a:p>
          <a:p>
            <a:pPr indent="-381000" lvl="0" marL="457200" rtl="0" algn="l">
              <a:spcBef>
                <a:spcPts val="0"/>
              </a:spcBef>
              <a:spcAft>
                <a:spcPts val="0"/>
              </a:spcAft>
              <a:buClr>
                <a:srgbClr val="FFFFFF"/>
              </a:buClr>
              <a:buSzPts val="2400"/>
              <a:buFont typeface="Oswald"/>
              <a:buChar char="●"/>
            </a:pPr>
            <a:r>
              <a:rPr lang="en" sz="2400">
                <a:solidFill>
                  <a:srgbClr val="FFFFFF"/>
                </a:solidFill>
                <a:latin typeface="Oswald"/>
                <a:ea typeface="Oswald"/>
                <a:cs typeface="Oswald"/>
                <a:sym typeface="Oswald"/>
              </a:rPr>
              <a:t>Camera Technology </a:t>
            </a:r>
            <a:endParaRPr sz="2400">
              <a:solidFill>
                <a:srgbClr val="FFFFFF"/>
              </a:solidFill>
              <a:latin typeface="Oswald"/>
              <a:ea typeface="Oswald"/>
              <a:cs typeface="Oswald"/>
              <a:sym typeface="Oswald"/>
            </a:endParaRPr>
          </a:p>
          <a:p>
            <a:pPr indent="-381000" lvl="0" marL="457200" rtl="0" algn="l">
              <a:spcBef>
                <a:spcPts val="0"/>
              </a:spcBef>
              <a:spcAft>
                <a:spcPts val="0"/>
              </a:spcAft>
              <a:buClr>
                <a:srgbClr val="FFFFFF"/>
              </a:buClr>
              <a:buSzPts val="2400"/>
              <a:buFont typeface="Oswald"/>
              <a:buChar char="●"/>
            </a:pPr>
            <a:r>
              <a:rPr lang="en" sz="2400">
                <a:solidFill>
                  <a:srgbClr val="FFFFFF"/>
                </a:solidFill>
                <a:latin typeface="Oswald"/>
                <a:ea typeface="Oswald"/>
                <a:cs typeface="Oswald"/>
                <a:sym typeface="Oswald"/>
              </a:rPr>
              <a:t>Speech &amp; Voice Analysis</a:t>
            </a:r>
            <a:endParaRPr sz="2400">
              <a:solidFill>
                <a:srgbClr val="FFFFFF"/>
              </a:solidFill>
              <a:latin typeface="Oswald"/>
              <a:ea typeface="Oswald"/>
              <a:cs typeface="Oswald"/>
              <a:sym typeface="Oswald"/>
            </a:endParaRPr>
          </a:p>
          <a:p>
            <a:pPr indent="-381000" lvl="0" marL="457200" rtl="0" algn="l">
              <a:spcBef>
                <a:spcPts val="0"/>
              </a:spcBef>
              <a:spcAft>
                <a:spcPts val="0"/>
              </a:spcAft>
              <a:buClr>
                <a:srgbClr val="FFFFFF"/>
              </a:buClr>
              <a:buSzPts val="2400"/>
              <a:buFont typeface="Oswald"/>
              <a:buChar char="●"/>
            </a:pPr>
            <a:r>
              <a:rPr lang="en" sz="2400">
                <a:solidFill>
                  <a:srgbClr val="FFFFFF"/>
                </a:solidFill>
                <a:latin typeface="Oswald"/>
                <a:ea typeface="Oswald"/>
                <a:cs typeface="Oswald"/>
                <a:sym typeface="Oswald"/>
              </a:rPr>
              <a:t>Scanning </a:t>
            </a:r>
            <a:r>
              <a:rPr lang="en" sz="2400">
                <a:solidFill>
                  <a:srgbClr val="FFFFFF"/>
                </a:solidFill>
                <a:latin typeface="Oswald"/>
                <a:ea typeface="Oswald"/>
                <a:cs typeface="Oswald"/>
                <a:sym typeface="Oswald"/>
              </a:rPr>
              <a:t>Technology</a:t>
            </a:r>
            <a:endParaRPr sz="2400">
              <a:solidFill>
                <a:srgbClr val="FFFFFF"/>
              </a:solidFill>
              <a:latin typeface="Oswald"/>
              <a:ea typeface="Oswald"/>
              <a:cs typeface="Oswald"/>
              <a:sym typeface="Oswald"/>
            </a:endParaRPr>
          </a:p>
          <a:p>
            <a:pPr indent="0" lvl="0" marL="0" rtl="0" algn="l">
              <a:spcBef>
                <a:spcPts val="1600"/>
              </a:spcBef>
              <a:spcAft>
                <a:spcPts val="1600"/>
              </a:spcAft>
              <a:buNone/>
            </a:pPr>
            <a:r>
              <a:t/>
            </a:r>
            <a:endParaRPr sz="2400">
              <a:solidFill>
                <a:srgbClr val="FFFFFF"/>
              </a:solidFill>
            </a:endParaRPr>
          </a:p>
        </p:txBody>
      </p:sp>
      <p:pic>
        <p:nvPicPr>
          <p:cNvPr id="142" name="Google Shape;142;p24"/>
          <p:cNvPicPr preferRelativeResize="0"/>
          <p:nvPr/>
        </p:nvPicPr>
        <p:blipFill>
          <a:blip r:embed="rId3">
            <a:alphaModFix/>
          </a:blip>
          <a:stretch>
            <a:fillRect/>
          </a:stretch>
        </p:blipFill>
        <p:spPr>
          <a:xfrm>
            <a:off x="3853597" y="1270650"/>
            <a:ext cx="5170800" cy="3180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2490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AI in Medicine</a:t>
            </a:r>
            <a:endParaRPr b="1"/>
          </a:p>
        </p:txBody>
      </p:sp>
      <p:pic>
        <p:nvPicPr>
          <p:cNvPr id="148" name="Google Shape;148;p25"/>
          <p:cNvPicPr preferRelativeResize="0"/>
          <p:nvPr/>
        </p:nvPicPr>
        <p:blipFill rotWithShape="1">
          <a:blip r:embed="rId3">
            <a:alphaModFix/>
          </a:blip>
          <a:srcRect b="0" l="11519" r="13190" t="0"/>
          <a:stretch/>
        </p:blipFill>
        <p:spPr>
          <a:xfrm>
            <a:off x="391450" y="1632475"/>
            <a:ext cx="3914824" cy="3271775"/>
          </a:xfrm>
          <a:prstGeom prst="rect">
            <a:avLst/>
          </a:prstGeom>
          <a:noFill/>
          <a:ln>
            <a:noFill/>
          </a:ln>
        </p:spPr>
      </p:pic>
      <p:pic>
        <p:nvPicPr>
          <p:cNvPr id="149" name="Google Shape;149;p25"/>
          <p:cNvPicPr preferRelativeResize="0"/>
          <p:nvPr/>
        </p:nvPicPr>
        <p:blipFill rotWithShape="1">
          <a:blip r:embed="rId4">
            <a:alphaModFix/>
          </a:blip>
          <a:srcRect b="0" l="14625" r="15429" t="0"/>
          <a:stretch/>
        </p:blipFill>
        <p:spPr>
          <a:xfrm>
            <a:off x="4763984" y="1632475"/>
            <a:ext cx="4068316" cy="3271775"/>
          </a:xfrm>
          <a:prstGeom prst="rect">
            <a:avLst/>
          </a:prstGeom>
          <a:noFill/>
          <a:ln>
            <a:noFill/>
          </a:ln>
        </p:spPr>
      </p:pic>
      <p:sp>
        <p:nvSpPr>
          <p:cNvPr id="150" name="Google Shape;150;p25"/>
          <p:cNvSpPr txBox="1"/>
          <p:nvPr/>
        </p:nvSpPr>
        <p:spPr>
          <a:xfrm>
            <a:off x="710425" y="1021775"/>
            <a:ext cx="3030300" cy="4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EFEFEF"/>
                </a:solidFill>
                <a:latin typeface="Oswald"/>
                <a:ea typeface="Oswald"/>
                <a:cs typeface="Oswald"/>
                <a:sym typeface="Oswald"/>
              </a:rPr>
              <a:t>Chatbots</a:t>
            </a:r>
            <a:endParaRPr sz="2400">
              <a:solidFill>
                <a:srgbClr val="EFEFEF"/>
              </a:solidFill>
              <a:latin typeface="Oswald"/>
              <a:ea typeface="Oswald"/>
              <a:cs typeface="Oswald"/>
              <a:sym typeface="Oswald"/>
            </a:endParaRPr>
          </a:p>
        </p:txBody>
      </p:sp>
      <p:sp>
        <p:nvSpPr>
          <p:cNvPr id="151" name="Google Shape;151;p25"/>
          <p:cNvSpPr txBox="1"/>
          <p:nvPr/>
        </p:nvSpPr>
        <p:spPr>
          <a:xfrm>
            <a:off x="5113488" y="1021775"/>
            <a:ext cx="3369300" cy="4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EFEFEF"/>
                </a:solidFill>
                <a:latin typeface="Oswald"/>
                <a:ea typeface="Oswald"/>
                <a:cs typeface="Oswald"/>
                <a:sym typeface="Oswald"/>
              </a:rPr>
              <a:t>Apple Watch</a:t>
            </a:r>
            <a:endParaRPr sz="2400">
              <a:solidFill>
                <a:srgbClr val="EFEFEF"/>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AI in Medicine</a:t>
            </a:r>
            <a:endParaRPr b="1"/>
          </a:p>
        </p:txBody>
      </p:sp>
      <p:pic>
        <p:nvPicPr>
          <p:cNvPr id="157" name="Google Shape;157;p26"/>
          <p:cNvPicPr preferRelativeResize="0"/>
          <p:nvPr/>
        </p:nvPicPr>
        <p:blipFill rotWithShape="1">
          <a:blip r:embed="rId3">
            <a:alphaModFix/>
          </a:blip>
          <a:srcRect b="0" l="16291" r="13062" t="0"/>
          <a:stretch/>
        </p:blipFill>
        <p:spPr>
          <a:xfrm>
            <a:off x="492351" y="1336775"/>
            <a:ext cx="4269299" cy="3399325"/>
          </a:xfrm>
          <a:prstGeom prst="rect">
            <a:avLst/>
          </a:prstGeom>
          <a:noFill/>
          <a:ln>
            <a:noFill/>
          </a:ln>
        </p:spPr>
      </p:pic>
      <p:sp>
        <p:nvSpPr>
          <p:cNvPr id="158" name="Google Shape;158;p26"/>
          <p:cNvSpPr txBox="1"/>
          <p:nvPr/>
        </p:nvSpPr>
        <p:spPr>
          <a:xfrm>
            <a:off x="5228450" y="2020050"/>
            <a:ext cx="3535800" cy="11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Oswald"/>
                <a:ea typeface="Oswald"/>
                <a:cs typeface="Oswald"/>
                <a:sym typeface="Oswald"/>
              </a:rPr>
              <a:t>IBM speech &amp; voice analysis to detect mental illnesses</a:t>
            </a:r>
            <a:endParaRPr sz="2400">
              <a:solidFill>
                <a:srgbClr val="FFFFFF"/>
              </a:solidFill>
              <a:latin typeface="Oswald"/>
              <a:ea typeface="Oswald"/>
              <a:cs typeface="Oswald"/>
              <a:sym typeface="Oswald"/>
            </a:endParaRPr>
          </a:p>
          <a:p>
            <a:pPr indent="0" lvl="0" marL="0" rtl="0" algn="l">
              <a:spcBef>
                <a:spcPts val="0"/>
              </a:spcBef>
              <a:spcAft>
                <a:spcPts val="0"/>
              </a:spcAft>
              <a:buNone/>
            </a:pPr>
            <a:r>
              <a:t/>
            </a:r>
            <a:endParaRPr sz="2400">
              <a:solidFill>
                <a:srgbClr val="EFEFEF"/>
              </a:solidFill>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Statistics</a:t>
            </a:r>
            <a:endParaRPr b="1"/>
          </a:p>
        </p:txBody>
      </p:sp>
      <p:sp>
        <p:nvSpPr>
          <p:cNvPr id="164" name="Google Shape;164;p27"/>
          <p:cNvSpPr txBox="1"/>
          <p:nvPr/>
        </p:nvSpPr>
        <p:spPr>
          <a:xfrm>
            <a:off x="4572000" y="1528050"/>
            <a:ext cx="5043900" cy="71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FFFFFF"/>
                </a:solidFill>
                <a:latin typeface="Oswald"/>
                <a:ea typeface="Oswald"/>
                <a:cs typeface="Oswald"/>
                <a:sym typeface="Oswald"/>
              </a:rPr>
              <a:t>50% i</a:t>
            </a:r>
            <a:r>
              <a:rPr lang="en" sz="2400">
                <a:solidFill>
                  <a:srgbClr val="FFFFFF"/>
                </a:solidFill>
                <a:latin typeface="Oswald"/>
                <a:ea typeface="Oswald"/>
                <a:cs typeface="Oswald"/>
                <a:sym typeface="Oswald"/>
              </a:rPr>
              <a:t>ncrease in the use of robotics for medical and healthcare delivery services by 2019 </a:t>
            </a:r>
            <a:endParaRPr sz="2400">
              <a:solidFill>
                <a:srgbClr val="FFFFFF"/>
              </a:solidFill>
              <a:latin typeface="Oswald"/>
              <a:ea typeface="Oswald"/>
              <a:cs typeface="Oswald"/>
              <a:sym typeface="Oswald"/>
            </a:endParaRPr>
          </a:p>
          <a:p>
            <a:pPr indent="0" lvl="0" marL="0" rtl="0" algn="l">
              <a:lnSpc>
                <a:spcPct val="115000"/>
              </a:lnSpc>
              <a:spcBef>
                <a:spcPts val="1500"/>
              </a:spcBef>
              <a:spcAft>
                <a:spcPts val="0"/>
              </a:spcAft>
              <a:buNone/>
            </a:pPr>
            <a:r>
              <a:rPr lang="en" sz="1800">
                <a:solidFill>
                  <a:srgbClr val="FFFFFF"/>
                </a:solidFill>
                <a:latin typeface="Oswald"/>
                <a:ea typeface="Oswald"/>
                <a:cs typeface="Oswald"/>
                <a:sym typeface="Oswald"/>
              </a:rPr>
              <a:t>(</a:t>
            </a:r>
            <a:r>
              <a:rPr lang="en" sz="1800">
                <a:solidFill>
                  <a:srgbClr val="FFFFFF"/>
                </a:solidFill>
                <a:uFill>
                  <a:noFill/>
                </a:uFill>
                <a:latin typeface="Oswald"/>
                <a:ea typeface="Oswald"/>
                <a:cs typeface="Oswald"/>
                <a:sym typeface="Oswald"/>
                <a:hlinkClick r:id="rId3"/>
              </a:rPr>
              <a:t>IDC’s Worldwide Healthcare IT 2017 Prediction</a:t>
            </a:r>
            <a:r>
              <a:rPr lang="en" sz="1800">
                <a:solidFill>
                  <a:srgbClr val="FFFFFF"/>
                </a:solidFill>
                <a:uFill>
                  <a:noFill/>
                </a:uFill>
                <a:latin typeface="Oswald"/>
                <a:ea typeface="Oswald"/>
                <a:cs typeface="Oswald"/>
                <a:sym typeface="Oswald"/>
                <a:hlinkClick r:id="rId4"/>
              </a:rPr>
              <a:t>s</a:t>
            </a:r>
            <a:r>
              <a:rPr lang="en" sz="1800">
                <a:solidFill>
                  <a:srgbClr val="FFFFFF"/>
                </a:solidFill>
                <a:latin typeface="Oswald"/>
                <a:ea typeface="Oswald"/>
                <a:cs typeface="Oswald"/>
                <a:sym typeface="Oswald"/>
              </a:rPr>
              <a:t>) </a:t>
            </a:r>
            <a:endParaRPr sz="1800">
              <a:solidFill>
                <a:srgbClr val="FFFFFF"/>
              </a:solidFill>
              <a:latin typeface="Oswald"/>
              <a:ea typeface="Oswald"/>
              <a:cs typeface="Oswald"/>
              <a:sym typeface="Oswald"/>
            </a:endParaRPr>
          </a:p>
          <a:p>
            <a:pPr indent="0" lvl="0" marL="0" rtl="0" algn="l">
              <a:spcBef>
                <a:spcPts val="1500"/>
              </a:spcBef>
              <a:spcAft>
                <a:spcPts val="0"/>
              </a:spcAft>
              <a:buNone/>
            </a:pPr>
            <a:r>
              <a:t/>
            </a:r>
            <a:endParaRPr>
              <a:solidFill>
                <a:srgbClr val="FFFFFF"/>
              </a:solidFill>
            </a:endParaRPr>
          </a:p>
        </p:txBody>
      </p:sp>
      <p:pic>
        <p:nvPicPr>
          <p:cNvPr id="165" name="Google Shape;165;p27"/>
          <p:cNvPicPr preferRelativeResize="0"/>
          <p:nvPr/>
        </p:nvPicPr>
        <p:blipFill rotWithShape="1">
          <a:blip r:embed="rId5">
            <a:alphaModFix/>
          </a:blip>
          <a:srcRect b="0" l="0" r="16909" t="0"/>
          <a:stretch/>
        </p:blipFill>
        <p:spPr>
          <a:xfrm>
            <a:off x="192100" y="1528050"/>
            <a:ext cx="4287298" cy="3095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6180250" y="1880425"/>
            <a:ext cx="3270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Statistics</a:t>
            </a:r>
            <a:endParaRPr b="1"/>
          </a:p>
        </p:txBody>
      </p:sp>
      <p:pic>
        <p:nvPicPr>
          <p:cNvPr id="171" name="Google Shape;171;p28"/>
          <p:cNvPicPr preferRelativeResize="0"/>
          <p:nvPr/>
        </p:nvPicPr>
        <p:blipFill>
          <a:blip r:embed="rId3">
            <a:alphaModFix/>
          </a:blip>
          <a:stretch>
            <a:fillRect/>
          </a:stretch>
        </p:blipFill>
        <p:spPr>
          <a:xfrm>
            <a:off x="226225" y="256675"/>
            <a:ext cx="6307949" cy="4684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431325" y="9082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Positioning Value</a:t>
            </a:r>
            <a:endParaRPr b="1"/>
          </a:p>
        </p:txBody>
      </p:sp>
      <p:sp>
        <p:nvSpPr>
          <p:cNvPr id="177" name="Google Shape;177;p29"/>
          <p:cNvSpPr txBox="1"/>
          <p:nvPr>
            <p:ph idx="1" type="body"/>
          </p:nvPr>
        </p:nvSpPr>
        <p:spPr>
          <a:xfrm>
            <a:off x="311700" y="2468250"/>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Oswald"/>
              <a:buChar char="●"/>
            </a:pPr>
            <a:r>
              <a:rPr lang="en" sz="2400">
                <a:solidFill>
                  <a:srgbClr val="FFFFFF"/>
                </a:solidFill>
                <a:latin typeface="Oswald"/>
                <a:ea typeface="Oswald"/>
                <a:cs typeface="Oswald"/>
                <a:sym typeface="Oswald"/>
              </a:rPr>
              <a:t>New healthcare experience</a:t>
            </a:r>
            <a:endParaRPr sz="2400">
              <a:solidFill>
                <a:srgbClr val="FFFFFF"/>
              </a:solidFill>
              <a:latin typeface="Oswald"/>
              <a:ea typeface="Oswald"/>
              <a:cs typeface="Oswald"/>
              <a:sym typeface="Oswald"/>
            </a:endParaRPr>
          </a:p>
          <a:p>
            <a:pPr indent="-381000" lvl="0" marL="457200" rtl="0" algn="l">
              <a:spcBef>
                <a:spcPts val="0"/>
              </a:spcBef>
              <a:spcAft>
                <a:spcPts val="0"/>
              </a:spcAft>
              <a:buClr>
                <a:srgbClr val="FFFFFF"/>
              </a:buClr>
              <a:buSzPts val="2400"/>
              <a:buFont typeface="Oswald"/>
              <a:buChar char="●"/>
            </a:pPr>
            <a:r>
              <a:rPr lang="en" sz="2400">
                <a:solidFill>
                  <a:srgbClr val="FFFFFF"/>
                </a:solidFill>
                <a:latin typeface="Oswald"/>
                <a:ea typeface="Oswald"/>
                <a:cs typeface="Oswald"/>
                <a:sym typeface="Oswald"/>
              </a:rPr>
              <a:t>Time and resource efficiency</a:t>
            </a:r>
            <a:endParaRPr sz="2400">
              <a:solidFill>
                <a:srgbClr val="FFFFFF"/>
              </a:solidFill>
              <a:latin typeface="Oswald"/>
              <a:ea typeface="Oswald"/>
              <a:cs typeface="Oswald"/>
              <a:sym typeface="Oswald"/>
            </a:endParaRPr>
          </a:p>
          <a:p>
            <a:pPr indent="-381000" lvl="0" marL="457200" rtl="0" algn="l">
              <a:spcBef>
                <a:spcPts val="0"/>
              </a:spcBef>
              <a:spcAft>
                <a:spcPts val="0"/>
              </a:spcAft>
              <a:buClr>
                <a:srgbClr val="FFFFFF"/>
              </a:buClr>
              <a:buSzPts val="2400"/>
              <a:buFont typeface="Oswald"/>
              <a:buChar char="●"/>
            </a:pPr>
            <a:r>
              <a:rPr lang="en" sz="2400">
                <a:solidFill>
                  <a:srgbClr val="FFFFFF"/>
                </a:solidFill>
                <a:latin typeface="Oswald"/>
                <a:ea typeface="Oswald"/>
                <a:cs typeface="Oswald"/>
                <a:sym typeface="Oswald"/>
              </a:rPr>
              <a:t>Reduced healthcare cost</a:t>
            </a:r>
            <a:endParaRPr sz="2400">
              <a:solidFill>
                <a:srgbClr val="FFFFFF"/>
              </a:solidFill>
              <a:latin typeface="Oswald"/>
              <a:ea typeface="Oswald"/>
              <a:cs typeface="Oswald"/>
              <a:sym typeface="Oswald"/>
            </a:endParaRPr>
          </a:p>
          <a:p>
            <a:pPr indent="-381000" lvl="0" marL="457200" rtl="0" algn="l">
              <a:spcBef>
                <a:spcPts val="0"/>
              </a:spcBef>
              <a:spcAft>
                <a:spcPts val="0"/>
              </a:spcAft>
              <a:buClr>
                <a:srgbClr val="FFFFFF"/>
              </a:buClr>
              <a:buSzPts val="2400"/>
              <a:buFont typeface="Oswald"/>
              <a:buChar char="●"/>
            </a:pPr>
            <a:r>
              <a:rPr lang="en" sz="2400">
                <a:solidFill>
                  <a:srgbClr val="FFFFFF"/>
                </a:solidFill>
                <a:latin typeface="Oswald"/>
                <a:ea typeface="Oswald"/>
                <a:cs typeface="Oswald"/>
                <a:sym typeface="Oswald"/>
              </a:rPr>
              <a:t>Early detection of mental illnesses and medical conditions</a:t>
            </a:r>
            <a:endParaRPr sz="2400">
              <a:solidFill>
                <a:srgbClr val="FFFFFF"/>
              </a:solidFill>
              <a:latin typeface="Oswald"/>
              <a:ea typeface="Oswald"/>
              <a:cs typeface="Oswald"/>
              <a:sym typeface="Oswald"/>
            </a:endParaRPr>
          </a:p>
          <a:p>
            <a:pPr indent="-381000" lvl="0" marL="457200" rtl="0" algn="l">
              <a:spcBef>
                <a:spcPts val="0"/>
              </a:spcBef>
              <a:spcAft>
                <a:spcPts val="0"/>
              </a:spcAft>
              <a:buClr>
                <a:srgbClr val="FFFFFF"/>
              </a:buClr>
              <a:buSzPts val="2400"/>
              <a:buFont typeface="Oswald"/>
              <a:buChar char="●"/>
            </a:pPr>
            <a:r>
              <a:rPr lang="en" sz="2400">
                <a:solidFill>
                  <a:srgbClr val="FFFFFF"/>
                </a:solidFill>
                <a:latin typeface="Oswald"/>
                <a:ea typeface="Oswald"/>
                <a:cs typeface="Oswald"/>
                <a:sym typeface="Oswald"/>
              </a:rPr>
              <a:t>Provide more data for the medical researches</a:t>
            </a:r>
            <a:endParaRPr sz="2400">
              <a:solidFill>
                <a:srgbClr val="FFFFFF"/>
              </a:solidFill>
              <a:latin typeface="Oswald"/>
              <a:ea typeface="Oswald"/>
              <a:cs typeface="Oswald"/>
              <a:sym typeface="Oswald"/>
            </a:endParaRPr>
          </a:p>
          <a:p>
            <a:pPr indent="0" lvl="0" marL="457200" rtl="0" algn="l">
              <a:spcBef>
                <a:spcPts val="1600"/>
              </a:spcBef>
              <a:spcAft>
                <a:spcPts val="1600"/>
              </a:spcAft>
              <a:buNone/>
            </a:pPr>
            <a:r>
              <a:t/>
            </a:r>
            <a:endParaRPr>
              <a:latin typeface="Oswald"/>
              <a:ea typeface="Oswald"/>
              <a:cs typeface="Oswald"/>
              <a:sym typeface="Oswald"/>
            </a:endParaRPr>
          </a:p>
        </p:txBody>
      </p:sp>
      <p:pic>
        <p:nvPicPr>
          <p:cNvPr id="178" name="Google Shape;178;p29"/>
          <p:cNvPicPr preferRelativeResize="0"/>
          <p:nvPr/>
        </p:nvPicPr>
        <p:blipFill rotWithShape="1">
          <a:blip r:embed="rId3">
            <a:alphaModFix/>
          </a:blip>
          <a:srcRect b="0" l="15034" r="16593" t="0"/>
          <a:stretch/>
        </p:blipFill>
        <p:spPr>
          <a:xfrm>
            <a:off x="4702500" y="366272"/>
            <a:ext cx="4249424" cy="310757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311700" y="224125"/>
            <a:ext cx="8520600" cy="7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3600"/>
              <a:t>   </a:t>
            </a:r>
            <a:r>
              <a:rPr b="1" lang="en" sz="3600"/>
              <a:t>Q&amp;A</a:t>
            </a:r>
            <a:endParaRPr b="1" sz="3600"/>
          </a:p>
        </p:txBody>
      </p:sp>
      <p:sp>
        <p:nvSpPr>
          <p:cNvPr id="184" name="Google Shape;184;p30"/>
          <p:cNvSpPr txBox="1"/>
          <p:nvPr>
            <p:ph idx="1" type="body"/>
          </p:nvPr>
        </p:nvSpPr>
        <p:spPr>
          <a:xfrm>
            <a:off x="311700" y="1017625"/>
            <a:ext cx="8679600" cy="41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Oswald"/>
                <a:ea typeface="Oswald"/>
                <a:cs typeface="Oswald"/>
                <a:sym typeface="Oswald"/>
              </a:rPr>
              <a:t>A</a:t>
            </a:r>
            <a:r>
              <a:rPr lang="en" sz="2400">
                <a:solidFill>
                  <a:srgbClr val="FFFFFF"/>
                </a:solidFill>
                <a:latin typeface="Oswald"/>
                <a:ea typeface="Oswald"/>
                <a:cs typeface="Oswald"/>
                <a:sym typeface="Oswald"/>
              </a:rPr>
              <a:t>ny questions or concerns?  </a:t>
            </a:r>
            <a:endParaRPr sz="2400">
              <a:solidFill>
                <a:srgbClr val="FFFFFF"/>
              </a:solidFill>
              <a:latin typeface="Oswald"/>
              <a:ea typeface="Oswald"/>
              <a:cs typeface="Oswald"/>
              <a:sym typeface="Oswald"/>
            </a:endParaRPr>
          </a:p>
          <a:p>
            <a:pPr indent="0" lvl="0" marL="0" rtl="0" algn="l">
              <a:spcBef>
                <a:spcPts val="1600"/>
              </a:spcBef>
              <a:spcAft>
                <a:spcPts val="0"/>
              </a:spcAft>
              <a:buNone/>
            </a:pPr>
            <a:r>
              <a:t/>
            </a:r>
            <a:endParaRPr sz="2400">
              <a:solidFill>
                <a:srgbClr val="FFFFFF"/>
              </a:solidFill>
              <a:latin typeface="Oswald"/>
              <a:ea typeface="Oswald"/>
              <a:cs typeface="Oswald"/>
              <a:sym typeface="Oswald"/>
            </a:endParaRPr>
          </a:p>
          <a:p>
            <a:pPr indent="0" lvl="0" marL="0" rtl="0" algn="l">
              <a:spcBef>
                <a:spcPts val="1600"/>
              </a:spcBef>
              <a:spcAft>
                <a:spcPts val="0"/>
              </a:spcAft>
              <a:buNone/>
            </a:pPr>
            <a:r>
              <a:t/>
            </a:r>
            <a:endParaRPr sz="2400">
              <a:solidFill>
                <a:srgbClr val="FFFFFF"/>
              </a:solidFill>
              <a:latin typeface="Oswald"/>
              <a:ea typeface="Oswald"/>
              <a:cs typeface="Oswald"/>
              <a:sym typeface="Oswald"/>
            </a:endParaRPr>
          </a:p>
          <a:p>
            <a:pPr indent="0" lvl="0" marL="0" rtl="0" algn="l">
              <a:spcBef>
                <a:spcPts val="1600"/>
              </a:spcBef>
              <a:spcAft>
                <a:spcPts val="0"/>
              </a:spcAft>
              <a:buNone/>
            </a:pPr>
            <a:r>
              <a:rPr lang="en" sz="2400">
                <a:solidFill>
                  <a:srgbClr val="FFFFFF"/>
                </a:solidFill>
                <a:latin typeface="Oswald"/>
                <a:ea typeface="Oswald"/>
                <a:cs typeface="Oswald"/>
                <a:sym typeface="Oswald"/>
              </a:rPr>
              <a:t>                                                                                                                                      </a:t>
            </a:r>
            <a:endParaRPr sz="2400">
              <a:solidFill>
                <a:srgbClr val="FFFFFF"/>
              </a:solidFill>
              <a:latin typeface="Oswald"/>
              <a:ea typeface="Oswald"/>
              <a:cs typeface="Oswald"/>
              <a:sym typeface="Oswald"/>
            </a:endParaRPr>
          </a:p>
          <a:p>
            <a:pPr indent="0" lvl="0" marL="0" rtl="0" algn="l">
              <a:lnSpc>
                <a:spcPct val="200000"/>
              </a:lnSpc>
              <a:spcBef>
                <a:spcPts val="1600"/>
              </a:spcBef>
              <a:spcAft>
                <a:spcPts val="0"/>
              </a:spcAft>
              <a:buNone/>
            </a:pPr>
            <a:r>
              <a:rPr lang="en" sz="2400">
                <a:solidFill>
                  <a:srgbClr val="FFFFFF"/>
                </a:solidFill>
                <a:latin typeface="Oswald"/>
                <a:ea typeface="Oswald"/>
                <a:cs typeface="Oswald"/>
                <a:sym typeface="Oswald"/>
              </a:rPr>
              <a:t>                                    </a:t>
            </a:r>
            <a:endParaRPr sz="2400">
              <a:solidFill>
                <a:srgbClr val="FFFFFF"/>
              </a:solidFill>
              <a:latin typeface="Oswald"/>
              <a:ea typeface="Oswald"/>
              <a:cs typeface="Oswald"/>
              <a:sym typeface="Oswald"/>
            </a:endParaRPr>
          </a:p>
          <a:p>
            <a:pPr indent="0" lvl="0" marL="0" rtl="0" algn="l">
              <a:lnSpc>
                <a:spcPct val="200000"/>
              </a:lnSpc>
              <a:spcBef>
                <a:spcPts val="1600"/>
              </a:spcBef>
              <a:spcAft>
                <a:spcPts val="1600"/>
              </a:spcAft>
              <a:buNone/>
            </a:pPr>
            <a:r>
              <a:rPr lang="en" sz="2400">
                <a:solidFill>
                  <a:srgbClr val="FFFFFF"/>
                </a:solidFill>
                <a:latin typeface="Oswald"/>
                <a:ea typeface="Oswald"/>
                <a:cs typeface="Oswald"/>
                <a:sym typeface="Oswald"/>
              </a:rPr>
              <a:t>                                       Thanks for your attention!</a:t>
            </a:r>
            <a:endParaRPr sz="2400">
              <a:solidFill>
                <a:srgbClr val="FFFFFF"/>
              </a:solidFill>
              <a:latin typeface="Oswald"/>
              <a:ea typeface="Oswald"/>
              <a:cs typeface="Oswald"/>
              <a:sym typeface="Oswald"/>
            </a:endParaRPr>
          </a:p>
        </p:txBody>
      </p:sp>
      <p:pic>
        <p:nvPicPr>
          <p:cNvPr id="185" name="Google Shape;185;p30"/>
          <p:cNvPicPr preferRelativeResize="0"/>
          <p:nvPr/>
        </p:nvPicPr>
        <p:blipFill>
          <a:blip r:embed="rId3">
            <a:alphaModFix/>
          </a:blip>
          <a:stretch>
            <a:fillRect/>
          </a:stretch>
        </p:blipFill>
        <p:spPr>
          <a:xfrm>
            <a:off x="2072200" y="1574775"/>
            <a:ext cx="4999600" cy="2812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366675" y="132500"/>
            <a:ext cx="8520600" cy="7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References </a:t>
            </a:r>
            <a:endParaRPr/>
          </a:p>
        </p:txBody>
      </p:sp>
      <p:sp>
        <p:nvSpPr>
          <p:cNvPr id="191" name="Google Shape;191;p31"/>
          <p:cNvSpPr txBox="1"/>
          <p:nvPr>
            <p:ph idx="1" type="body"/>
          </p:nvPr>
        </p:nvSpPr>
        <p:spPr>
          <a:xfrm>
            <a:off x="311700" y="1143000"/>
            <a:ext cx="8520600" cy="37068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Times New Roman"/>
                <a:ea typeface="Times New Roman"/>
                <a:cs typeface="Times New Roman"/>
                <a:sym typeface="Times New Roman"/>
              </a:rPr>
              <a:t> </a:t>
            </a:r>
            <a:r>
              <a:rPr lang="en" sz="1100">
                <a:solidFill>
                  <a:srgbClr val="FFFFFF"/>
                </a:solidFill>
                <a:latin typeface="Times New Roman"/>
                <a:ea typeface="Times New Roman"/>
                <a:cs typeface="Times New Roman"/>
                <a:sym typeface="Times New Roman"/>
              </a:rPr>
              <a:t>Jessica, L. 2017. Artificial intelligence in healthcare – the regulatory environment (Part two of a four part series). Todd, A. Retrieved from: </a:t>
            </a:r>
            <a:r>
              <a:rPr lang="en" sz="1100" u="sng">
                <a:solidFill>
                  <a:srgbClr val="FFFFFF"/>
                </a:solidFill>
                <a:latin typeface="Times New Roman"/>
                <a:ea typeface="Times New Roman"/>
                <a:cs typeface="Times New Roman"/>
                <a:sym typeface="Times New Roman"/>
                <a:hlinkClick r:id="rId3"/>
              </a:rPr>
              <a:t>https://www.healthcapital.com/hcc/newsletter/05_17/PDF/AI.pdf</a:t>
            </a:r>
            <a:endParaRPr sz="11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rgbClr val="FFFFFF"/>
                </a:solidFill>
                <a:latin typeface="Times New Roman"/>
                <a:ea typeface="Times New Roman"/>
                <a:cs typeface="Times New Roman"/>
                <a:sym typeface="Times New Roman"/>
              </a:rPr>
              <a:t>Norwegian Data Protection Authority, 2018. </a:t>
            </a:r>
            <a:r>
              <a:rPr lang="en" sz="1100">
                <a:solidFill>
                  <a:srgbClr val="FFFFFF"/>
                </a:solidFill>
                <a:latin typeface="Times New Roman"/>
                <a:ea typeface="Times New Roman"/>
                <a:cs typeface="Times New Roman"/>
                <a:sym typeface="Times New Roman"/>
              </a:rPr>
              <a:t>Artificial</a:t>
            </a:r>
            <a:r>
              <a:rPr lang="en" sz="1100">
                <a:solidFill>
                  <a:srgbClr val="FFFFFF"/>
                </a:solidFill>
                <a:latin typeface="Times New Roman"/>
                <a:ea typeface="Times New Roman"/>
                <a:cs typeface="Times New Roman"/>
                <a:sym typeface="Times New Roman"/>
              </a:rPr>
              <a:t> intelligence and privacy. Datatilsynet. Retrieved from: </a:t>
            </a:r>
            <a:r>
              <a:rPr lang="en" sz="1100" u="sng">
                <a:solidFill>
                  <a:srgbClr val="FFFFFF"/>
                </a:solidFill>
                <a:latin typeface="Times New Roman"/>
                <a:ea typeface="Times New Roman"/>
                <a:cs typeface="Times New Roman"/>
                <a:sym typeface="Times New Roman"/>
                <a:hlinkClick r:id="rId4"/>
              </a:rPr>
              <a:t>https://iapp.org/media/pdf/resource_center/ai-and-privacy.pdf</a:t>
            </a:r>
            <a:endParaRPr sz="11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rgbClr val="FFFFFF"/>
                </a:solidFill>
                <a:latin typeface="Times New Roman"/>
                <a:ea typeface="Times New Roman"/>
                <a:cs typeface="Times New Roman"/>
                <a:sym typeface="Times New Roman"/>
              </a:rPr>
              <a:t>People Don't Trust AI--Here's How We Can Change That. Retried from </a:t>
            </a:r>
            <a:endParaRPr sz="11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100" u="sng">
                <a:solidFill>
                  <a:srgbClr val="FFFFFF"/>
                </a:solidFill>
                <a:latin typeface="Times New Roman"/>
                <a:ea typeface="Times New Roman"/>
                <a:cs typeface="Times New Roman"/>
                <a:sym typeface="Times New Roman"/>
                <a:hlinkClick r:id="rId5"/>
              </a:rPr>
              <a:t>https://www.scientificamerican.com/article/people-dont-trust-ai-heres-how-we-can-change-that/</a:t>
            </a:r>
            <a:endParaRPr sz="11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rgbClr val="FFFFFF"/>
                </a:solidFill>
                <a:latin typeface="Times New Roman"/>
                <a:ea typeface="Times New Roman"/>
                <a:cs typeface="Times New Roman"/>
                <a:sym typeface="Times New Roman"/>
              </a:rPr>
              <a:t> Pew Research Center. (n.d.). American adults' attitudes towards different aspects of automation in 2017. In </a:t>
            </a:r>
            <a:r>
              <a:rPr i="1" lang="en" sz="1100">
                <a:solidFill>
                  <a:srgbClr val="FFFFFF"/>
                </a:solidFill>
                <a:latin typeface="Times New Roman"/>
                <a:ea typeface="Times New Roman"/>
                <a:cs typeface="Times New Roman"/>
                <a:sym typeface="Times New Roman"/>
              </a:rPr>
              <a:t>Statista - The Statistics Portal</a:t>
            </a:r>
            <a:r>
              <a:rPr lang="en" sz="1100">
                <a:solidFill>
                  <a:srgbClr val="FFFFFF"/>
                </a:solidFill>
                <a:latin typeface="Times New Roman"/>
                <a:ea typeface="Times New Roman"/>
                <a:cs typeface="Times New Roman"/>
                <a:sym typeface="Times New Roman"/>
              </a:rPr>
              <a:t>. Retrieved November 8, 2018, from </a:t>
            </a:r>
            <a:r>
              <a:rPr lang="en" sz="1100" u="sng">
                <a:solidFill>
                  <a:srgbClr val="FFFFFF"/>
                </a:solidFill>
                <a:latin typeface="Times New Roman"/>
                <a:ea typeface="Times New Roman"/>
                <a:cs typeface="Times New Roman"/>
                <a:sym typeface="Times New Roman"/>
                <a:hlinkClick r:id="rId6"/>
              </a:rPr>
              <a:t>https://www-statista-com.proxy.cityu.edu/statistics/780310/us-adults-attitude-towards-automation/</a:t>
            </a:r>
            <a:r>
              <a:rPr lang="en" sz="1100">
                <a:solidFill>
                  <a:srgbClr val="FFFFFF"/>
                </a:solidFill>
                <a:latin typeface="Times New Roman"/>
                <a:ea typeface="Times New Roman"/>
                <a:cs typeface="Times New Roman"/>
                <a:sym typeface="Times New Roman"/>
              </a:rPr>
              <a:t>.</a:t>
            </a:r>
            <a:endParaRPr sz="11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rgbClr val="FFFFFF"/>
                </a:solidFill>
                <a:latin typeface="Times New Roman"/>
                <a:ea typeface="Times New Roman"/>
                <a:cs typeface="Times New Roman"/>
                <a:sym typeface="Times New Roman"/>
              </a:rPr>
              <a:t> The New York Times. </a:t>
            </a:r>
            <a:r>
              <a:rPr i="1" lang="en" sz="1100">
                <a:solidFill>
                  <a:srgbClr val="FFFFFF"/>
                </a:solidFill>
                <a:latin typeface="Times New Roman"/>
                <a:ea typeface="Times New Roman"/>
                <a:cs typeface="Times New Roman"/>
                <a:sym typeface="Times New Roman"/>
              </a:rPr>
              <a:t>Companies Warn of Hits From Tax Cuts. Don’t Be Fooled. </a:t>
            </a:r>
            <a:r>
              <a:rPr lang="en" sz="1100">
                <a:solidFill>
                  <a:srgbClr val="FFFFFF"/>
                </a:solidFill>
                <a:latin typeface="Times New Roman"/>
                <a:ea typeface="Times New Roman"/>
                <a:cs typeface="Times New Roman"/>
                <a:sym typeface="Times New Roman"/>
              </a:rPr>
              <a:t>Retried from </a:t>
            </a:r>
            <a:r>
              <a:rPr lang="en" sz="1100" u="sng">
                <a:solidFill>
                  <a:srgbClr val="FFFFFF"/>
                </a:solidFill>
                <a:latin typeface="Times New Roman"/>
                <a:ea typeface="Times New Roman"/>
                <a:cs typeface="Times New Roman"/>
                <a:sym typeface="Times New Roman"/>
                <a:hlinkClick r:id="rId7"/>
              </a:rPr>
              <a:t>https://www.nytimes.com/2018/01/04/business/corporate-tax-cuts.html</a:t>
            </a:r>
            <a:endParaRPr sz="11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FFFFFF"/>
                </a:solidFill>
                <a:latin typeface="Arial"/>
                <a:ea typeface="Arial"/>
                <a:cs typeface="Arial"/>
                <a:sym typeface="Arial"/>
              </a:rPr>
              <a:t>Sony. (n.d.). Sony's research and development (R&amp;D) expenses 2011-2017 (in billion Japanese yen/billion U.S. dollars). In </a:t>
            </a:r>
            <a:r>
              <a:rPr i="1" lang="en" sz="1000">
                <a:solidFill>
                  <a:srgbClr val="FFFFFF"/>
                </a:solidFill>
                <a:latin typeface="Arial"/>
                <a:ea typeface="Arial"/>
                <a:cs typeface="Arial"/>
                <a:sym typeface="Arial"/>
              </a:rPr>
              <a:t>Statista - The Statistics Portal</a:t>
            </a:r>
            <a:r>
              <a:rPr lang="en" sz="1000">
                <a:solidFill>
                  <a:srgbClr val="FFFFFF"/>
                </a:solidFill>
                <a:latin typeface="Arial"/>
                <a:ea typeface="Arial"/>
                <a:cs typeface="Arial"/>
                <a:sym typeface="Arial"/>
              </a:rPr>
              <a:t>. Retrieved November 7, 2018, from </a:t>
            </a:r>
            <a:r>
              <a:rPr lang="en" sz="1000" u="sng">
                <a:solidFill>
                  <a:srgbClr val="FFFFFF"/>
                </a:solidFill>
                <a:latin typeface="Arial"/>
                <a:ea typeface="Arial"/>
                <a:cs typeface="Arial"/>
                <a:sym typeface="Arial"/>
                <a:hlinkClick r:id="rId8"/>
              </a:rPr>
              <a:t>https://www.statista.com/statistics/739101/sony-research-and-development-expenses/</a:t>
            </a:r>
            <a:r>
              <a:rPr lang="en" sz="1000">
                <a:solidFill>
                  <a:srgbClr val="FFFFFF"/>
                </a:solidFill>
                <a:latin typeface="Arial"/>
                <a:ea typeface="Arial"/>
                <a:cs typeface="Arial"/>
                <a:sym typeface="Arial"/>
              </a:rPr>
              <a:t>.</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rPr lang="en" sz="1100">
                <a:solidFill>
                  <a:srgbClr val="FFFFFF"/>
                </a:solidFill>
                <a:latin typeface="Times New Roman"/>
                <a:ea typeface="Times New Roman"/>
                <a:cs typeface="Times New Roman"/>
                <a:sym typeface="Times New Roman"/>
              </a:rPr>
              <a:t> </a:t>
            </a:r>
            <a:endParaRPr sz="1100">
              <a:solidFill>
                <a:srgbClr val="FFFFFF"/>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64950"/>
            <a:ext cx="8520600" cy="62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t>Sony’s Portfolio</a:t>
            </a:r>
            <a:endParaRPr b="1" sz="3600"/>
          </a:p>
        </p:txBody>
      </p:sp>
      <p:pic>
        <p:nvPicPr>
          <p:cNvPr id="68" name="Google Shape;68;p14"/>
          <p:cNvPicPr preferRelativeResize="0"/>
          <p:nvPr/>
        </p:nvPicPr>
        <p:blipFill>
          <a:blip r:embed="rId3">
            <a:alphaModFix/>
          </a:blip>
          <a:stretch>
            <a:fillRect/>
          </a:stretch>
        </p:blipFill>
        <p:spPr>
          <a:xfrm>
            <a:off x="4239121" y="3524100"/>
            <a:ext cx="1930454" cy="1277875"/>
          </a:xfrm>
          <a:prstGeom prst="rect">
            <a:avLst/>
          </a:prstGeom>
          <a:noFill/>
          <a:ln>
            <a:noFill/>
          </a:ln>
        </p:spPr>
      </p:pic>
      <p:pic>
        <p:nvPicPr>
          <p:cNvPr id="69" name="Google Shape;69;p14"/>
          <p:cNvPicPr preferRelativeResize="0"/>
          <p:nvPr/>
        </p:nvPicPr>
        <p:blipFill rotWithShape="1">
          <a:blip r:embed="rId4">
            <a:alphaModFix/>
          </a:blip>
          <a:srcRect b="-1300" l="15837" r="15837" t="1300"/>
          <a:stretch/>
        </p:blipFill>
        <p:spPr>
          <a:xfrm>
            <a:off x="6314900" y="3286350"/>
            <a:ext cx="2307975" cy="1515650"/>
          </a:xfrm>
          <a:prstGeom prst="rect">
            <a:avLst/>
          </a:prstGeom>
          <a:noFill/>
          <a:ln>
            <a:noFill/>
          </a:ln>
        </p:spPr>
      </p:pic>
      <p:pic>
        <p:nvPicPr>
          <p:cNvPr id="70" name="Google Shape;70;p14"/>
          <p:cNvPicPr preferRelativeResize="0"/>
          <p:nvPr/>
        </p:nvPicPr>
        <p:blipFill>
          <a:blip r:embed="rId5">
            <a:alphaModFix/>
          </a:blip>
          <a:stretch>
            <a:fillRect/>
          </a:stretch>
        </p:blipFill>
        <p:spPr>
          <a:xfrm>
            <a:off x="6314900" y="1839125"/>
            <a:ext cx="2307975" cy="1300164"/>
          </a:xfrm>
          <a:prstGeom prst="rect">
            <a:avLst/>
          </a:prstGeom>
          <a:noFill/>
          <a:ln>
            <a:noFill/>
          </a:ln>
        </p:spPr>
      </p:pic>
      <p:pic>
        <p:nvPicPr>
          <p:cNvPr id="71" name="Google Shape;71;p14"/>
          <p:cNvPicPr preferRelativeResize="0"/>
          <p:nvPr/>
        </p:nvPicPr>
        <p:blipFill rotWithShape="1">
          <a:blip r:embed="rId6">
            <a:alphaModFix/>
          </a:blip>
          <a:srcRect b="15942" l="18044" r="18037" t="20213"/>
          <a:stretch/>
        </p:blipFill>
        <p:spPr>
          <a:xfrm>
            <a:off x="4683619" y="1810826"/>
            <a:ext cx="1485957" cy="1594526"/>
          </a:xfrm>
          <a:prstGeom prst="rect">
            <a:avLst/>
          </a:prstGeom>
          <a:noFill/>
          <a:ln>
            <a:noFill/>
          </a:ln>
        </p:spPr>
      </p:pic>
      <p:pic>
        <p:nvPicPr>
          <p:cNvPr id="72" name="Google Shape;72;p14"/>
          <p:cNvPicPr preferRelativeResize="0"/>
          <p:nvPr/>
        </p:nvPicPr>
        <p:blipFill rotWithShape="1">
          <a:blip r:embed="rId7">
            <a:alphaModFix/>
          </a:blip>
          <a:srcRect b="36597" l="2678" r="2669" t="36600"/>
          <a:stretch/>
        </p:blipFill>
        <p:spPr>
          <a:xfrm>
            <a:off x="4899025" y="896250"/>
            <a:ext cx="3723850" cy="795825"/>
          </a:xfrm>
          <a:prstGeom prst="rect">
            <a:avLst/>
          </a:prstGeom>
          <a:noFill/>
          <a:ln>
            <a:noFill/>
          </a:ln>
        </p:spPr>
      </p:pic>
      <p:sp>
        <p:nvSpPr>
          <p:cNvPr id="73" name="Google Shape;73;p14"/>
          <p:cNvSpPr txBox="1"/>
          <p:nvPr/>
        </p:nvSpPr>
        <p:spPr>
          <a:xfrm>
            <a:off x="419700" y="1014250"/>
            <a:ext cx="3723900" cy="3832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Oswald"/>
              <a:buChar char="●"/>
            </a:pPr>
            <a:r>
              <a:rPr lang="en" sz="2400">
                <a:solidFill>
                  <a:srgbClr val="FFFFFF"/>
                </a:solidFill>
                <a:latin typeface="Oswald"/>
                <a:ea typeface="Oswald"/>
                <a:cs typeface="Oswald"/>
                <a:sym typeface="Oswald"/>
              </a:rPr>
              <a:t>Founded in 1946</a:t>
            </a:r>
            <a:endParaRPr sz="2400">
              <a:solidFill>
                <a:srgbClr val="FFFFFF"/>
              </a:solidFill>
              <a:latin typeface="Oswald"/>
              <a:ea typeface="Oswald"/>
              <a:cs typeface="Oswald"/>
              <a:sym typeface="Oswald"/>
            </a:endParaRPr>
          </a:p>
          <a:p>
            <a:pPr indent="0" lvl="0" marL="457200" rtl="0" algn="l">
              <a:spcBef>
                <a:spcPts val="0"/>
              </a:spcBef>
              <a:spcAft>
                <a:spcPts val="0"/>
              </a:spcAft>
              <a:buNone/>
            </a:pPr>
            <a:r>
              <a:t/>
            </a:r>
            <a:endParaRPr sz="2400">
              <a:solidFill>
                <a:srgbClr val="FFFFFF"/>
              </a:solidFill>
              <a:latin typeface="Oswald"/>
              <a:ea typeface="Oswald"/>
              <a:cs typeface="Oswald"/>
              <a:sym typeface="Oswald"/>
            </a:endParaRPr>
          </a:p>
          <a:p>
            <a:pPr indent="-381000" lvl="0" marL="457200" rtl="0" algn="l">
              <a:spcBef>
                <a:spcPts val="0"/>
              </a:spcBef>
              <a:spcAft>
                <a:spcPts val="0"/>
              </a:spcAft>
              <a:buClr>
                <a:srgbClr val="FFFFFF"/>
              </a:buClr>
              <a:buSzPts val="2400"/>
              <a:buFont typeface="Oswald"/>
              <a:buChar char="●"/>
            </a:pPr>
            <a:r>
              <a:rPr lang="en" sz="2400">
                <a:solidFill>
                  <a:srgbClr val="FFFFFF"/>
                </a:solidFill>
                <a:latin typeface="Oswald"/>
                <a:ea typeface="Oswald"/>
                <a:cs typeface="Oswald"/>
                <a:sym typeface="Oswald"/>
              </a:rPr>
              <a:t>Go Global in the 1950s</a:t>
            </a:r>
            <a:endParaRPr sz="2400">
              <a:solidFill>
                <a:srgbClr val="FFFFFF"/>
              </a:solidFill>
              <a:latin typeface="Oswald"/>
              <a:ea typeface="Oswald"/>
              <a:cs typeface="Oswald"/>
              <a:sym typeface="Oswald"/>
            </a:endParaRPr>
          </a:p>
          <a:p>
            <a:pPr indent="0" lvl="0" marL="457200" rtl="0" algn="l">
              <a:spcBef>
                <a:spcPts val="0"/>
              </a:spcBef>
              <a:spcAft>
                <a:spcPts val="0"/>
              </a:spcAft>
              <a:buNone/>
            </a:pPr>
            <a:r>
              <a:t/>
            </a:r>
            <a:endParaRPr sz="2400">
              <a:solidFill>
                <a:srgbClr val="FFFFFF"/>
              </a:solidFill>
              <a:latin typeface="Oswald"/>
              <a:ea typeface="Oswald"/>
              <a:cs typeface="Oswald"/>
              <a:sym typeface="Oswald"/>
            </a:endParaRPr>
          </a:p>
          <a:p>
            <a:pPr indent="-381000" lvl="0" marL="457200" rtl="0" algn="l">
              <a:spcBef>
                <a:spcPts val="0"/>
              </a:spcBef>
              <a:spcAft>
                <a:spcPts val="0"/>
              </a:spcAft>
              <a:buClr>
                <a:srgbClr val="FFFFFF"/>
              </a:buClr>
              <a:buSzPts val="2400"/>
              <a:buFont typeface="Oswald"/>
              <a:buChar char="●"/>
            </a:pPr>
            <a:r>
              <a:rPr lang="en" sz="2400">
                <a:solidFill>
                  <a:srgbClr val="FFFFFF"/>
                </a:solidFill>
                <a:latin typeface="Oswald"/>
                <a:ea typeface="Oswald"/>
                <a:cs typeface="Oswald"/>
                <a:sym typeface="Oswald"/>
              </a:rPr>
              <a:t>Entered the US in 1960</a:t>
            </a:r>
            <a:endParaRPr sz="2400">
              <a:solidFill>
                <a:srgbClr val="FFFFFF"/>
              </a:solidFill>
              <a:latin typeface="Oswald"/>
              <a:ea typeface="Oswald"/>
              <a:cs typeface="Oswald"/>
              <a:sym typeface="Oswald"/>
            </a:endParaRPr>
          </a:p>
          <a:p>
            <a:pPr indent="0" lvl="0" marL="457200" rtl="0" algn="l">
              <a:spcBef>
                <a:spcPts val="0"/>
              </a:spcBef>
              <a:spcAft>
                <a:spcPts val="0"/>
              </a:spcAft>
              <a:buNone/>
            </a:pPr>
            <a:r>
              <a:t/>
            </a:r>
            <a:endParaRPr sz="2400">
              <a:solidFill>
                <a:srgbClr val="FFFFFF"/>
              </a:solidFill>
              <a:latin typeface="Oswald"/>
              <a:ea typeface="Oswald"/>
              <a:cs typeface="Oswald"/>
              <a:sym typeface="Oswald"/>
            </a:endParaRPr>
          </a:p>
          <a:p>
            <a:pPr indent="-381000" lvl="0" marL="457200" rtl="0" algn="l">
              <a:spcBef>
                <a:spcPts val="0"/>
              </a:spcBef>
              <a:spcAft>
                <a:spcPts val="0"/>
              </a:spcAft>
              <a:buClr>
                <a:srgbClr val="FFFFFF"/>
              </a:buClr>
              <a:buSzPts val="2400"/>
              <a:buFont typeface="Oswald"/>
              <a:buChar char="●"/>
            </a:pPr>
            <a:r>
              <a:rPr lang="en" sz="2400">
                <a:solidFill>
                  <a:srgbClr val="FFFFFF"/>
                </a:solidFill>
                <a:latin typeface="Oswald"/>
                <a:ea typeface="Oswald"/>
                <a:cs typeface="Oswald"/>
                <a:sym typeface="Oswald"/>
              </a:rPr>
              <a:t>Branched into various markets</a:t>
            </a:r>
            <a:endParaRPr sz="2400">
              <a:solidFill>
                <a:srgbClr val="FFFFFF"/>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idx="1" type="body"/>
          </p:nvPr>
        </p:nvSpPr>
        <p:spPr>
          <a:xfrm>
            <a:off x="63900" y="1229900"/>
            <a:ext cx="3265500" cy="3124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Oswald"/>
              <a:buChar char="●"/>
            </a:pPr>
            <a:r>
              <a:rPr lang="en" sz="2400">
                <a:solidFill>
                  <a:srgbClr val="FFFFFF"/>
                </a:solidFill>
                <a:latin typeface="Oswald"/>
                <a:ea typeface="Oswald"/>
                <a:cs typeface="Oswald"/>
                <a:sym typeface="Oswald"/>
              </a:rPr>
              <a:t>Launched in 1999</a:t>
            </a:r>
            <a:endParaRPr sz="2400">
              <a:solidFill>
                <a:srgbClr val="FFFFFF"/>
              </a:solidFill>
              <a:latin typeface="Oswald"/>
              <a:ea typeface="Oswald"/>
              <a:cs typeface="Oswald"/>
              <a:sym typeface="Oswald"/>
            </a:endParaRPr>
          </a:p>
          <a:p>
            <a:pPr indent="0" lvl="0" marL="457200" rtl="0" algn="l">
              <a:spcBef>
                <a:spcPts val="1600"/>
              </a:spcBef>
              <a:spcAft>
                <a:spcPts val="0"/>
              </a:spcAft>
              <a:buNone/>
            </a:pPr>
            <a:r>
              <a:t/>
            </a:r>
            <a:endParaRPr sz="2400">
              <a:solidFill>
                <a:srgbClr val="FFFFFF"/>
              </a:solidFill>
              <a:latin typeface="Oswald"/>
              <a:ea typeface="Oswald"/>
              <a:cs typeface="Oswald"/>
              <a:sym typeface="Oswald"/>
            </a:endParaRPr>
          </a:p>
          <a:p>
            <a:pPr indent="-381000" lvl="0" marL="457200" rtl="0" algn="l">
              <a:spcBef>
                <a:spcPts val="1600"/>
              </a:spcBef>
              <a:spcAft>
                <a:spcPts val="0"/>
              </a:spcAft>
              <a:buClr>
                <a:srgbClr val="FFFFFF"/>
              </a:buClr>
              <a:buSzPts val="2400"/>
              <a:buFont typeface="Oswald"/>
              <a:buChar char="●"/>
            </a:pPr>
            <a:r>
              <a:rPr lang="en" sz="2400">
                <a:solidFill>
                  <a:srgbClr val="FFFFFF"/>
                </a:solidFill>
                <a:latin typeface="Oswald"/>
                <a:ea typeface="Oswald"/>
                <a:cs typeface="Oswald"/>
                <a:sym typeface="Oswald"/>
              </a:rPr>
              <a:t>Discontinued in 2006</a:t>
            </a:r>
            <a:endParaRPr sz="2400">
              <a:solidFill>
                <a:srgbClr val="FFFFFF"/>
              </a:solidFill>
              <a:latin typeface="Oswald"/>
              <a:ea typeface="Oswald"/>
              <a:cs typeface="Oswald"/>
              <a:sym typeface="Oswald"/>
            </a:endParaRPr>
          </a:p>
          <a:p>
            <a:pPr indent="0" lvl="0" marL="0" rtl="0" algn="l">
              <a:spcBef>
                <a:spcPts val="1600"/>
              </a:spcBef>
              <a:spcAft>
                <a:spcPts val="0"/>
              </a:spcAft>
              <a:buNone/>
            </a:pPr>
            <a:r>
              <a:t/>
            </a:r>
            <a:endParaRPr sz="2400">
              <a:solidFill>
                <a:srgbClr val="FFFFFF"/>
              </a:solidFill>
              <a:latin typeface="Oswald"/>
              <a:ea typeface="Oswald"/>
              <a:cs typeface="Oswald"/>
              <a:sym typeface="Oswald"/>
            </a:endParaRPr>
          </a:p>
          <a:p>
            <a:pPr indent="-381000" lvl="0" marL="457200" rtl="0" algn="l">
              <a:spcBef>
                <a:spcPts val="1600"/>
              </a:spcBef>
              <a:spcAft>
                <a:spcPts val="0"/>
              </a:spcAft>
              <a:buClr>
                <a:srgbClr val="FFFFFF"/>
              </a:buClr>
              <a:buSzPts val="2400"/>
              <a:buFont typeface="Oswald"/>
              <a:buChar char="●"/>
            </a:pPr>
            <a:r>
              <a:rPr lang="en" sz="2400">
                <a:solidFill>
                  <a:srgbClr val="FFFFFF"/>
                </a:solidFill>
                <a:latin typeface="Oswald"/>
                <a:ea typeface="Oswald"/>
                <a:cs typeface="Oswald"/>
                <a:sym typeface="Oswald"/>
              </a:rPr>
              <a:t>Revived in 2017</a:t>
            </a:r>
            <a:endParaRPr sz="2400">
              <a:solidFill>
                <a:srgbClr val="FFFFFF"/>
              </a:solidFill>
              <a:latin typeface="Oswald"/>
              <a:ea typeface="Oswald"/>
              <a:cs typeface="Oswald"/>
              <a:sym typeface="Oswald"/>
            </a:endParaRPr>
          </a:p>
        </p:txBody>
      </p:sp>
      <p:sp>
        <p:nvSpPr>
          <p:cNvPr id="79" name="Google Shape;79;p15"/>
          <p:cNvSpPr txBox="1"/>
          <p:nvPr>
            <p:ph type="title"/>
          </p:nvPr>
        </p:nvSpPr>
        <p:spPr>
          <a:xfrm>
            <a:off x="402400" y="82525"/>
            <a:ext cx="85206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t>Aibo</a:t>
            </a:r>
            <a:endParaRPr b="1" sz="3600"/>
          </a:p>
        </p:txBody>
      </p:sp>
      <p:pic>
        <p:nvPicPr>
          <p:cNvPr id="80" name="Google Shape;80;p15"/>
          <p:cNvPicPr preferRelativeResize="0"/>
          <p:nvPr/>
        </p:nvPicPr>
        <p:blipFill>
          <a:blip r:embed="rId3">
            <a:alphaModFix/>
          </a:blip>
          <a:stretch>
            <a:fillRect/>
          </a:stretch>
        </p:blipFill>
        <p:spPr>
          <a:xfrm>
            <a:off x="3177175" y="1229900"/>
            <a:ext cx="5745825" cy="3233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411400"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SWOT</a:t>
            </a:r>
            <a:endParaRPr b="1"/>
          </a:p>
        </p:txBody>
      </p:sp>
      <p:pic>
        <p:nvPicPr>
          <p:cNvPr id="86" name="Google Shape;86;p16"/>
          <p:cNvPicPr preferRelativeResize="0"/>
          <p:nvPr/>
        </p:nvPicPr>
        <p:blipFill>
          <a:blip r:embed="rId3">
            <a:alphaModFix/>
          </a:blip>
          <a:stretch>
            <a:fillRect/>
          </a:stretch>
        </p:blipFill>
        <p:spPr>
          <a:xfrm>
            <a:off x="2446100" y="176925"/>
            <a:ext cx="6386199" cy="47896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nvSpPr>
        <p:spPr>
          <a:xfrm>
            <a:off x="1796700" y="0"/>
            <a:ext cx="5550600" cy="11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swald"/>
                <a:ea typeface="Oswald"/>
                <a:cs typeface="Oswald"/>
                <a:sym typeface="Oswald"/>
              </a:rPr>
              <a:t>Sony Corporation - Financials</a:t>
            </a:r>
            <a:endParaRPr b="1" sz="3600">
              <a:solidFill>
                <a:schemeClr val="dk1"/>
              </a:solidFill>
              <a:latin typeface="Oswald"/>
              <a:ea typeface="Oswald"/>
              <a:cs typeface="Oswald"/>
              <a:sym typeface="Oswald"/>
            </a:endParaRPr>
          </a:p>
        </p:txBody>
      </p:sp>
      <p:pic>
        <p:nvPicPr>
          <p:cNvPr id="92" name="Google Shape;92;p17"/>
          <p:cNvPicPr preferRelativeResize="0"/>
          <p:nvPr/>
        </p:nvPicPr>
        <p:blipFill>
          <a:blip r:embed="rId3">
            <a:alphaModFix/>
          </a:blip>
          <a:stretch>
            <a:fillRect/>
          </a:stretch>
        </p:blipFill>
        <p:spPr>
          <a:xfrm>
            <a:off x="1276813" y="1139700"/>
            <a:ext cx="6590387" cy="3782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nvSpPr>
        <p:spPr>
          <a:xfrm>
            <a:off x="1796700" y="0"/>
            <a:ext cx="5550600" cy="11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swald"/>
                <a:ea typeface="Oswald"/>
                <a:cs typeface="Oswald"/>
                <a:sym typeface="Oswald"/>
              </a:rPr>
              <a:t>Sony Corporation - </a:t>
            </a:r>
            <a:r>
              <a:rPr b="1" lang="en" sz="3000">
                <a:solidFill>
                  <a:schemeClr val="dk1"/>
                </a:solidFill>
                <a:latin typeface="Oswald"/>
                <a:ea typeface="Oswald"/>
                <a:cs typeface="Oswald"/>
                <a:sym typeface="Oswald"/>
              </a:rPr>
              <a:t>Financials</a:t>
            </a:r>
            <a:endParaRPr b="1" sz="3600">
              <a:solidFill>
                <a:schemeClr val="dk1"/>
              </a:solidFill>
              <a:latin typeface="Oswald"/>
              <a:ea typeface="Oswald"/>
              <a:cs typeface="Oswald"/>
              <a:sym typeface="Oswald"/>
            </a:endParaRPr>
          </a:p>
        </p:txBody>
      </p:sp>
      <p:pic>
        <p:nvPicPr>
          <p:cNvPr id="98" name="Google Shape;98;p18"/>
          <p:cNvPicPr preferRelativeResize="0"/>
          <p:nvPr/>
        </p:nvPicPr>
        <p:blipFill>
          <a:blip r:embed="rId3">
            <a:alphaModFix/>
          </a:blip>
          <a:stretch>
            <a:fillRect/>
          </a:stretch>
        </p:blipFill>
        <p:spPr>
          <a:xfrm>
            <a:off x="1352688" y="1139700"/>
            <a:ext cx="6438624" cy="3841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nvSpPr>
        <p:spPr>
          <a:xfrm>
            <a:off x="1953600" y="-107050"/>
            <a:ext cx="5550600" cy="11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swald"/>
                <a:ea typeface="Oswald"/>
                <a:cs typeface="Oswald"/>
                <a:sym typeface="Oswald"/>
              </a:rPr>
              <a:t>Sony Corporation - Financials</a:t>
            </a:r>
            <a:endParaRPr b="1" sz="3600">
              <a:solidFill>
                <a:schemeClr val="dk1"/>
              </a:solidFill>
              <a:latin typeface="Oswald"/>
              <a:ea typeface="Oswald"/>
              <a:cs typeface="Oswald"/>
              <a:sym typeface="Oswald"/>
            </a:endParaRPr>
          </a:p>
        </p:txBody>
      </p:sp>
      <p:pic>
        <p:nvPicPr>
          <p:cNvPr id="104" name="Google Shape;104;p19"/>
          <p:cNvPicPr preferRelativeResize="0"/>
          <p:nvPr/>
        </p:nvPicPr>
        <p:blipFill>
          <a:blip r:embed="rId3">
            <a:alphaModFix/>
          </a:blip>
          <a:stretch>
            <a:fillRect/>
          </a:stretch>
        </p:blipFill>
        <p:spPr>
          <a:xfrm>
            <a:off x="1628975" y="1032650"/>
            <a:ext cx="6013449" cy="39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77550" y="-89650"/>
            <a:ext cx="7388100" cy="173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a:t>
            </a:r>
            <a:r>
              <a:rPr b="1" lang="en" sz="3600"/>
              <a:t>Risk  </a:t>
            </a:r>
            <a:r>
              <a:rPr b="1" lang="en" sz="3600">
                <a:solidFill>
                  <a:srgbClr val="000000"/>
                </a:solidFill>
              </a:rPr>
              <a:t>Analysis </a:t>
            </a:r>
            <a:endParaRPr b="1" sz="3600">
              <a:solidFill>
                <a:srgbClr val="000000"/>
              </a:solidFill>
            </a:endParaRPr>
          </a:p>
          <a:p>
            <a:pPr indent="0" lvl="0" marL="0" rtl="0" algn="ctr">
              <a:spcBef>
                <a:spcPts val="0"/>
              </a:spcBef>
              <a:spcAft>
                <a:spcPts val="0"/>
              </a:spcAft>
              <a:buNone/>
            </a:pPr>
            <a:r>
              <a:t/>
            </a:r>
            <a:endParaRPr/>
          </a:p>
        </p:txBody>
      </p:sp>
      <p:sp>
        <p:nvSpPr>
          <p:cNvPr id="110" name="Google Shape;110;p20"/>
          <p:cNvSpPr txBox="1"/>
          <p:nvPr>
            <p:ph idx="2" type="body"/>
          </p:nvPr>
        </p:nvSpPr>
        <p:spPr>
          <a:xfrm>
            <a:off x="4818525" y="784400"/>
            <a:ext cx="4168500" cy="422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Oswald"/>
                <a:ea typeface="Oswald"/>
                <a:cs typeface="Oswald"/>
                <a:sym typeface="Oswald"/>
              </a:rPr>
              <a:t>Internal: </a:t>
            </a:r>
            <a:endParaRPr sz="2400">
              <a:solidFill>
                <a:srgbClr val="000000"/>
              </a:solidFill>
              <a:latin typeface="Oswald"/>
              <a:ea typeface="Oswald"/>
              <a:cs typeface="Oswald"/>
              <a:sym typeface="Oswald"/>
            </a:endParaRPr>
          </a:p>
          <a:p>
            <a:pPr indent="0" lvl="0" marL="0" rtl="0" algn="l">
              <a:spcBef>
                <a:spcPts val="0"/>
              </a:spcBef>
              <a:spcAft>
                <a:spcPts val="0"/>
              </a:spcAft>
              <a:buNone/>
            </a:pPr>
            <a:r>
              <a:t/>
            </a:r>
            <a:endParaRPr sz="2400">
              <a:solidFill>
                <a:srgbClr val="000000"/>
              </a:solidFill>
              <a:latin typeface="Oswald"/>
              <a:ea typeface="Oswald"/>
              <a:cs typeface="Oswald"/>
              <a:sym typeface="Oswald"/>
            </a:endParaRPr>
          </a:p>
          <a:p>
            <a:pPr indent="0" lvl="0" marL="0" rtl="0" algn="l">
              <a:spcBef>
                <a:spcPts val="0"/>
              </a:spcBef>
              <a:spcAft>
                <a:spcPts val="0"/>
              </a:spcAft>
              <a:buNone/>
            </a:pPr>
            <a:r>
              <a:rPr lang="en" sz="2400">
                <a:solidFill>
                  <a:srgbClr val="000000"/>
                </a:solidFill>
                <a:latin typeface="Oswald"/>
                <a:ea typeface="Oswald"/>
                <a:cs typeface="Oswald"/>
                <a:sym typeface="Oswald"/>
              </a:rPr>
              <a:t>Management Risk</a:t>
            </a:r>
            <a:endParaRPr sz="2400">
              <a:solidFill>
                <a:srgbClr val="000000"/>
              </a:solidFill>
              <a:latin typeface="Oswald"/>
              <a:ea typeface="Oswald"/>
              <a:cs typeface="Oswald"/>
              <a:sym typeface="Oswald"/>
            </a:endParaRPr>
          </a:p>
          <a:p>
            <a:pPr indent="0" lvl="0" marL="0" rtl="0" algn="l">
              <a:spcBef>
                <a:spcPts val="0"/>
              </a:spcBef>
              <a:spcAft>
                <a:spcPts val="0"/>
              </a:spcAft>
              <a:buNone/>
            </a:pPr>
            <a:r>
              <a:rPr lang="en" sz="2400">
                <a:solidFill>
                  <a:srgbClr val="000000"/>
                </a:solidFill>
                <a:latin typeface="Oswald"/>
                <a:ea typeface="Oswald"/>
                <a:cs typeface="Oswald"/>
                <a:sym typeface="Oswald"/>
              </a:rPr>
              <a:t> </a:t>
            </a:r>
            <a:endParaRPr sz="2400">
              <a:solidFill>
                <a:srgbClr val="000000"/>
              </a:solidFill>
              <a:latin typeface="Oswald"/>
              <a:ea typeface="Oswald"/>
              <a:cs typeface="Oswald"/>
              <a:sym typeface="Oswald"/>
            </a:endParaRPr>
          </a:p>
          <a:p>
            <a:pPr indent="0" lvl="0" marL="0" rtl="0" algn="l">
              <a:spcBef>
                <a:spcPts val="0"/>
              </a:spcBef>
              <a:spcAft>
                <a:spcPts val="1600"/>
              </a:spcAft>
              <a:buNone/>
            </a:pPr>
            <a:r>
              <a:t/>
            </a:r>
            <a:endParaRPr/>
          </a:p>
        </p:txBody>
      </p:sp>
      <p:sp>
        <p:nvSpPr>
          <p:cNvPr id="111" name="Google Shape;111;p20"/>
          <p:cNvSpPr txBox="1"/>
          <p:nvPr>
            <p:ph idx="1" type="subTitle"/>
          </p:nvPr>
        </p:nvSpPr>
        <p:spPr>
          <a:xfrm>
            <a:off x="153425" y="1557550"/>
            <a:ext cx="4045200" cy="345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FFFFFF"/>
                </a:solidFill>
                <a:latin typeface="Oswald"/>
                <a:ea typeface="Oswald"/>
                <a:cs typeface="Oswald"/>
                <a:sym typeface="Oswald"/>
              </a:rPr>
              <a:t>External: </a:t>
            </a:r>
            <a:endParaRPr sz="2400">
              <a:solidFill>
                <a:srgbClr val="FFFFFF"/>
              </a:solidFill>
              <a:latin typeface="Oswald"/>
              <a:ea typeface="Oswald"/>
              <a:cs typeface="Oswald"/>
              <a:sym typeface="Oswald"/>
            </a:endParaRPr>
          </a:p>
          <a:p>
            <a:pPr indent="0" lvl="0" marL="0" rtl="0" algn="l">
              <a:lnSpc>
                <a:spcPct val="115000"/>
              </a:lnSpc>
              <a:spcBef>
                <a:spcPts val="0"/>
              </a:spcBef>
              <a:spcAft>
                <a:spcPts val="0"/>
              </a:spcAft>
              <a:buNone/>
            </a:pPr>
            <a:r>
              <a:rPr lang="en" sz="2400">
                <a:solidFill>
                  <a:srgbClr val="FFFFFF"/>
                </a:solidFill>
                <a:latin typeface="Oswald"/>
                <a:ea typeface="Oswald"/>
                <a:cs typeface="Oswald"/>
                <a:sym typeface="Oswald"/>
              </a:rPr>
              <a:t> </a:t>
            </a:r>
            <a:endParaRPr sz="2400">
              <a:solidFill>
                <a:srgbClr val="FFFFFF"/>
              </a:solidFill>
              <a:latin typeface="Oswald"/>
              <a:ea typeface="Oswald"/>
              <a:cs typeface="Oswald"/>
              <a:sym typeface="Oswald"/>
            </a:endParaRPr>
          </a:p>
          <a:p>
            <a:pPr indent="0" lvl="0" marL="0" rtl="0" algn="l">
              <a:lnSpc>
                <a:spcPct val="115000"/>
              </a:lnSpc>
              <a:spcBef>
                <a:spcPts val="0"/>
              </a:spcBef>
              <a:spcAft>
                <a:spcPts val="0"/>
              </a:spcAft>
              <a:buNone/>
            </a:pPr>
            <a:r>
              <a:rPr lang="en" sz="2400">
                <a:solidFill>
                  <a:srgbClr val="FFFFFF"/>
                </a:solidFill>
                <a:latin typeface="Oswald"/>
                <a:ea typeface="Oswald"/>
                <a:cs typeface="Oswald"/>
                <a:sym typeface="Oswald"/>
              </a:rPr>
              <a:t>Customer Acceptance </a:t>
            </a:r>
            <a:endParaRPr sz="2400">
              <a:solidFill>
                <a:srgbClr val="FFFFFF"/>
              </a:solidFill>
              <a:latin typeface="Oswald"/>
              <a:ea typeface="Oswald"/>
              <a:cs typeface="Oswald"/>
              <a:sym typeface="Oswald"/>
            </a:endParaRPr>
          </a:p>
          <a:p>
            <a:pPr indent="0" lvl="0" marL="0" rtl="0" algn="l">
              <a:lnSpc>
                <a:spcPct val="115000"/>
              </a:lnSpc>
              <a:spcBef>
                <a:spcPts val="0"/>
              </a:spcBef>
              <a:spcAft>
                <a:spcPts val="0"/>
              </a:spcAft>
              <a:buNone/>
            </a:pPr>
            <a:r>
              <a:rPr lang="en" sz="2400">
                <a:solidFill>
                  <a:srgbClr val="FFFFFF"/>
                </a:solidFill>
                <a:latin typeface="Oswald"/>
                <a:ea typeface="Oswald"/>
                <a:cs typeface="Oswald"/>
                <a:sym typeface="Oswald"/>
              </a:rPr>
              <a:t>Tax Reform Impact </a:t>
            </a:r>
            <a:endParaRPr sz="2400">
              <a:solidFill>
                <a:srgbClr val="FFFFFF"/>
              </a:solidFill>
              <a:latin typeface="Oswald"/>
              <a:ea typeface="Oswald"/>
              <a:cs typeface="Oswald"/>
              <a:sym typeface="Oswald"/>
            </a:endParaRPr>
          </a:p>
          <a:p>
            <a:pPr indent="0" lvl="0" marL="0" rtl="0" algn="l">
              <a:lnSpc>
                <a:spcPct val="115000"/>
              </a:lnSpc>
              <a:spcBef>
                <a:spcPts val="0"/>
              </a:spcBef>
              <a:spcAft>
                <a:spcPts val="0"/>
              </a:spcAft>
              <a:buNone/>
            </a:pPr>
            <a:r>
              <a:rPr lang="en" sz="1800">
                <a:solidFill>
                  <a:srgbClr val="FFFFFF"/>
                </a:solidFill>
                <a:latin typeface="Oswald"/>
                <a:ea typeface="Oswald"/>
                <a:cs typeface="Oswald"/>
                <a:sym typeface="Oswald"/>
              </a:rPr>
              <a:t>      </a:t>
            </a:r>
            <a:endParaRPr>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97200" y="145775"/>
            <a:ext cx="8520600" cy="6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b="1" lang="en" sz="3600"/>
              <a:t>Risk Control </a:t>
            </a:r>
            <a:endParaRPr b="1" sz="3600"/>
          </a:p>
          <a:p>
            <a:pPr indent="0" lvl="0" marL="0" rtl="0" algn="l">
              <a:spcBef>
                <a:spcPts val="0"/>
              </a:spcBef>
              <a:spcAft>
                <a:spcPts val="0"/>
              </a:spcAft>
              <a:buNone/>
            </a:pPr>
            <a:r>
              <a:rPr lang="en"/>
              <a:t>                                     </a:t>
            </a:r>
            <a:endParaRPr/>
          </a:p>
        </p:txBody>
      </p:sp>
      <p:sp>
        <p:nvSpPr>
          <p:cNvPr id="117" name="Google Shape;117;p21"/>
          <p:cNvSpPr txBox="1"/>
          <p:nvPr>
            <p:ph idx="1" type="body"/>
          </p:nvPr>
        </p:nvSpPr>
        <p:spPr>
          <a:xfrm>
            <a:off x="147600" y="1405225"/>
            <a:ext cx="9019800" cy="38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Avoid &amp; Reduce </a:t>
            </a:r>
            <a:r>
              <a:rPr b="1" lang="en" sz="2400">
                <a:solidFill>
                  <a:srgbClr val="FFFFFF"/>
                </a:solidFill>
                <a:latin typeface="Times New Roman"/>
                <a:ea typeface="Times New Roman"/>
                <a:cs typeface="Times New Roman"/>
                <a:sym typeface="Times New Roman"/>
              </a:rPr>
              <a:t> </a:t>
            </a:r>
            <a:r>
              <a:rPr b="1" lang="en" sz="2400">
                <a:solidFill>
                  <a:srgbClr val="000000"/>
                </a:solidFill>
                <a:latin typeface="Times New Roman"/>
                <a:ea typeface="Times New Roman"/>
                <a:cs typeface="Times New Roman"/>
                <a:sym typeface="Times New Roman"/>
              </a:rPr>
              <a:t> </a:t>
            </a:r>
            <a:r>
              <a:rPr lang="en" sz="2400">
                <a:solidFill>
                  <a:srgbClr val="000000"/>
                </a:solidFill>
                <a:latin typeface="Times New Roman"/>
                <a:ea typeface="Times New Roman"/>
                <a:cs typeface="Times New Roman"/>
                <a:sym typeface="Times New Roman"/>
              </a:rPr>
              <a:t>            </a:t>
            </a:r>
            <a:r>
              <a:rPr b="1" lang="en" sz="2400">
                <a:solidFill>
                  <a:srgbClr val="FFFFFF"/>
                </a:solidFill>
              </a:rPr>
              <a:t>Accept (Improve) </a:t>
            </a:r>
            <a:r>
              <a:rPr lang="en" sz="2400">
                <a:solidFill>
                  <a:srgbClr val="FFFFFF"/>
                </a:solidFill>
              </a:rPr>
              <a:t>    </a:t>
            </a:r>
            <a:r>
              <a:rPr lang="en" sz="2400">
                <a:solidFill>
                  <a:srgbClr val="FFFFFF"/>
                </a:solidFill>
                <a:latin typeface="Times New Roman"/>
                <a:ea typeface="Times New Roman"/>
                <a:cs typeface="Times New Roman"/>
                <a:sym typeface="Times New Roman"/>
              </a:rPr>
              <a:t>           </a:t>
            </a:r>
            <a:r>
              <a:rPr b="1" lang="en" sz="2400">
                <a:solidFill>
                  <a:srgbClr val="FFFFFF"/>
                </a:solidFill>
              </a:rPr>
              <a:t>Transfer</a:t>
            </a:r>
            <a:r>
              <a:rPr lang="en" sz="2400">
                <a:solidFill>
                  <a:srgbClr val="FFFFFF"/>
                </a:solidFill>
              </a:rPr>
              <a:t> </a:t>
            </a:r>
            <a:endParaRPr sz="2400">
              <a:solidFill>
                <a:srgbClr val="FFFFFF"/>
              </a:solidFill>
            </a:endParaRPr>
          </a:p>
          <a:p>
            <a:pPr indent="0" lvl="0" marL="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D9EAD3"/>
                </a:solidFill>
              </a:rPr>
              <a:t>Management Risk</a:t>
            </a:r>
            <a:endParaRPr>
              <a:solidFill>
                <a:srgbClr val="D9EAD3"/>
              </a:solidFill>
            </a:endParaRPr>
          </a:p>
          <a:p>
            <a:pPr indent="0" lvl="0" marL="0" rtl="0" algn="l">
              <a:spcBef>
                <a:spcPts val="0"/>
              </a:spcBef>
              <a:spcAft>
                <a:spcPts val="0"/>
              </a:spcAft>
              <a:buNone/>
            </a:pPr>
            <a:r>
              <a:rPr lang="en">
                <a:solidFill>
                  <a:srgbClr val="D9EAD3"/>
                </a:solidFill>
              </a:rPr>
              <a:t>Tax Reform Impact</a:t>
            </a:r>
            <a:r>
              <a:rPr lang="en" sz="1400">
                <a:solidFill>
                  <a:srgbClr val="D9EAD3"/>
                </a:solidFill>
              </a:rPr>
              <a:t> </a:t>
            </a:r>
            <a:endParaRPr sz="1400">
              <a:solidFill>
                <a:srgbClr val="D9EAD3"/>
              </a:solidFill>
            </a:endParaRPr>
          </a:p>
          <a:p>
            <a:pPr indent="0" lvl="0" marL="0" rtl="0" algn="l">
              <a:spcBef>
                <a:spcPts val="0"/>
              </a:spcBef>
              <a:spcAft>
                <a:spcPts val="0"/>
              </a:spcAft>
              <a:buNone/>
            </a:pPr>
            <a:r>
              <a:t/>
            </a:r>
            <a:endParaRPr sz="1400">
              <a:solidFill>
                <a:srgbClr val="D9EAD3"/>
              </a:solidFill>
            </a:endParaRPr>
          </a:p>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D9EAD3"/>
                </a:solidFill>
                <a:latin typeface="Times New Roman"/>
                <a:ea typeface="Times New Roman"/>
                <a:cs typeface="Times New Roman"/>
                <a:sym typeface="Times New Roman"/>
              </a:rPr>
              <a:t>                                                             </a:t>
            </a:r>
            <a:r>
              <a:rPr lang="en" sz="1400">
                <a:solidFill>
                  <a:srgbClr val="D9EAD3"/>
                </a:solidFill>
                <a:latin typeface="Times New Roman"/>
                <a:ea typeface="Times New Roman"/>
                <a:cs typeface="Times New Roman"/>
                <a:sym typeface="Times New Roman"/>
              </a:rPr>
              <a:t> </a:t>
            </a:r>
            <a:r>
              <a:rPr lang="en">
                <a:solidFill>
                  <a:srgbClr val="D9EAD3"/>
                </a:solidFill>
              </a:rPr>
              <a:t>Customer Acceptance</a:t>
            </a:r>
            <a:endParaRPr>
              <a:solidFill>
                <a:srgbClr val="D9EAD3"/>
              </a:solidFill>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                                                                      </a:t>
            </a:r>
            <a:r>
              <a:rPr lang="en" sz="1400">
                <a:solidFill>
                  <a:srgbClr val="F3F3F3"/>
                </a:solidFill>
                <a:latin typeface="Times New Roman"/>
                <a:ea typeface="Times New Roman"/>
                <a:cs typeface="Times New Roman"/>
                <a:sym typeface="Times New Roman"/>
              </a:rPr>
              <a:t>                                                                                                                                                               </a:t>
            </a:r>
            <a:endParaRPr sz="1400">
              <a:solidFill>
                <a:srgbClr val="F3F3F3"/>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cxnSp>
        <p:nvCxnSpPr>
          <p:cNvPr id="118" name="Google Shape;118;p21"/>
          <p:cNvCxnSpPr/>
          <p:nvPr/>
        </p:nvCxnSpPr>
        <p:spPr>
          <a:xfrm>
            <a:off x="4569000" y="1862975"/>
            <a:ext cx="14100" cy="1734000"/>
          </a:xfrm>
          <a:prstGeom prst="straightConnector1">
            <a:avLst/>
          </a:prstGeom>
          <a:noFill/>
          <a:ln cap="flat" cmpd="sng" w="9525">
            <a:solidFill>
              <a:srgbClr val="F3F3F3"/>
            </a:solidFill>
            <a:prstDash val="solid"/>
            <a:round/>
            <a:headEnd len="med" w="med" type="none"/>
            <a:tailEnd len="med" w="med" type="triangle"/>
          </a:ln>
        </p:spPr>
      </p:cxnSp>
      <p:cxnSp>
        <p:nvCxnSpPr>
          <p:cNvPr id="119" name="Google Shape;119;p21"/>
          <p:cNvCxnSpPr/>
          <p:nvPr/>
        </p:nvCxnSpPr>
        <p:spPr>
          <a:xfrm flipH="1">
            <a:off x="2039463" y="1862975"/>
            <a:ext cx="2471400" cy="602400"/>
          </a:xfrm>
          <a:prstGeom prst="straightConnector1">
            <a:avLst/>
          </a:prstGeom>
          <a:noFill/>
          <a:ln cap="flat" cmpd="sng" w="9525">
            <a:solidFill>
              <a:srgbClr val="F3F3F3"/>
            </a:solidFill>
            <a:prstDash val="solid"/>
            <a:round/>
            <a:headEnd len="med" w="med" type="none"/>
            <a:tailEnd len="med" w="med" type="triangle"/>
          </a:ln>
        </p:spPr>
      </p:cxnSp>
      <p:cxnSp>
        <p:nvCxnSpPr>
          <p:cNvPr id="120" name="Google Shape;120;p21"/>
          <p:cNvCxnSpPr/>
          <p:nvPr/>
        </p:nvCxnSpPr>
        <p:spPr>
          <a:xfrm flipH="1">
            <a:off x="733025" y="1826350"/>
            <a:ext cx="849000" cy="519300"/>
          </a:xfrm>
          <a:prstGeom prst="straightConnector1">
            <a:avLst/>
          </a:prstGeom>
          <a:noFill/>
          <a:ln cap="flat" cmpd="sng" w="9525">
            <a:solidFill>
              <a:srgbClr val="F3F3F3"/>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